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31"/>
  </p:notesMasterIdLst>
  <p:sldIdLst>
    <p:sldId id="256" r:id="rId2"/>
    <p:sldId id="300" r:id="rId3"/>
    <p:sldId id="257" r:id="rId4"/>
    <p:sldId id="306" r:id="rId5"/>
    <p:sldId id="386" r:id="rId6"/>
    <p:sldId id="387" r:id="rId7"/>
    <p:sldId id="388" r:id="rId8"/>
    <p:sldId id="392" r:id="rId9"/>
    <p:sldId id="389" r:id="rId10"/>
    <p:sldId id="393" r:id="rId11"/>
    <p:sldId id="304" r:id="rId12"/>
    <p:sldId id="396" r:id="rId13"/>
    <p:sldId id="397" r:id="rId14"/>
    <p:sldId id="398" r:id="rId15"/>
    <p:sldId id="400" r:id="rId16"/>
    <p:sldId id="401" r:id="rId17"/>
    <p:sldId id="402" r:id="rId18"/>
    <p:sldId id="404" r:id="rId19"/>
    <p:sldId id="408" r:id="rId20"/>
    <p:sldId id="407" r:id="rId21"/>
    <p:sldId id="409" r:id="rId22"/>
    <p:sldId id="411" r:id="rId23"/>
    <p:sldId id="413" r:id="rId24"/>
    <p:sldId id="414" r:id="rId25"/>
    <p:sldId id="415" r:id="rId26"/>
    <p:sldId id="416" r:id="rId27"/>
    <p:sldId id="417" r:id="rId28"/>
    <p:sldId id="418" r:id="rId29"/>
    <p:sldId id="419" r:id="rId30"/>
  </p:sldIdLst>
  <p:sldSz cx="9144000" cy="5143500" type="screen16x9"/>
  <p:notesSz cx="6858000" cy="9144000"/>
  <p:embeddedFontLst>
    <p:embeddedFont>
      <p:font typeface="Oswald" panose="020B0604020202020204" charset="-52"/>
      <p:regular r:id="rId32"/>
      <p:bold r:id="rId33"/>
    </p:embeddedFont>
    <p:embeddedFont>
      <p:font typeface="Open Sans" panose="020B0604020202020204" charset="0"/>
      <p:regular r:id="rId34"/>
      <p:bold r:id="rId35"/>
      <p:italic r:id="rId36"/>
      <p:boldItalic r:id="rId37"/>
    </p:embeddedFont>
    <p:embeddedFont>
      <p:font typeface="Montserrat" panose="020B0604020202020204" charset="-52"/>
      <p:regular r:id="rId38"/>
      <p:bold r:id="rId39"/>
      <p:italic r:id="rId40"/>
      <p:boldItalic r:id="rId4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6666"/>
    <a:srgbClr val="EDF2F4"/>
    <a:srgbClr val="DC5050"/>
    <a:srgbClr val="6F6F6F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C5FC26C-A58E-4BBA-B9B2-F229126EB829}">
  <a:tblStyle styleId="{7C5FC26C-A58E-4BBA-B9B2-F229126EB82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62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font" Target="fonts/font9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3062068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4" name="Google Shape;70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9869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947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68587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91218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1829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0587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g9ac7ea12a4_0_26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0" name="Google Shape;710;g9ac7ea12a4_0_26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9999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g9ac7ea12a4_0_26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0" name="Google Shape;710;g9ac7ea12a4_0_26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6927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377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6215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6334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7157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aae1a29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aae1a29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7452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9e46f12aa4_2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9e46f12aa4_2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5394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246900" y="1246900"/>
            <a:ext cx="6627000" cy="3960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85350" y="1445950"/>
            <a:ext cx="5573400" cy="199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905775" y="3489900"/>
            <a:ext cx="5332500" cy="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16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5400000">
            <a:off x="-383312" y="807450"/>
            <a:ext cx="1904100" cy="28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8100000">
            <a:off x="417164" y="2095270"/>
            <a:ext cx="303773" cy="303773"/>
          </a:xfrm>
          <a:prstGeom prst="plus">
            <a:avLst>
              <a:gd name="adj" fmla="val 35578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480672" y="4589052"/>
            <a:ext cx="4182751" cy="402045"/>
            <a:chOff x="-79178" y="4632327"/>
            <a:chExt cx="4182751" cy="402045"/>
          </a:xfrm>
        </p:grpSpPr>
        <p:sp>
          <p:nvSpPr>
            <p:cNvPr id="15" name="Google Shape;15;p2"/>
            <p:cNvSpPr/>
            <p:nvPr/>
          </p:nvSpPr>
          <p:spPr>
            <a:xfrm rot="10800000">
              <a:off x="192473" y="463831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 rot="10800000">
              <a:off x="-79178" y="463831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 rot="10800000">
              <a:off x="192473" y="492637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 rot="10800000">
              <a:off x="-79178" y="492637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 rot="10800000">
              <a:off x="735773" y="463489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10800000">
              <a:off x="464122" y="463489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 rot="10800000">
              <a:off x="735773" y="492294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 rot="10800000">
              <a:off x="464122" y="492294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 rot="10800000">
              <a:off x="1279073" y="463660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 rot="10800000">
              <a:off x="1007422" y="463660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 rot="10800000">
              <a:off x="1279073" y="492466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 rot="10800000">
              <a:off x="1007422" y="492466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 rot="10800000">
              <a:off x="1822373" y="463317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 rot="10800000">
              <a:off x="1550722" y="463317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 rot="10800000">
              <a:off x="1822373" y="492123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 rot="10800000">
              <a:off x="1550722" y="492123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10800000">
              <a:off x="2365673" y="463746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 rot="10800000">
              <a:off x="2094022" y="463746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rot="10800000">
              <a:off x="2365673" y="492552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 rot="10800000">
              <a:off x="2094022" y="492552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 rot="10800000">
              <a:off x="2908973" y="463404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 rot="10800000">
              <a:off x="2637322" y="463404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 rot="10800000">
              <a:off x="2908973" y="492209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 rot="10800000">
              <a:off x="2637322" y="492209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 rot="10800000">
              <a:off x="3452273" y="463575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rot="10800000">
              <a:off x="3180622" y="463575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10800000">
              <a:off x="3452273" y="492381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 rot="10800000">
              <a:off x="3180622" y="492381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10800000">
              <a:off x="3995573" y="463232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 rot="10800000">
              <a:off x="3723922" y="463232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10800000">
              <a:off x="3995573" y="492038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 rot="10800000">
              <a:off x="3723922" y="492038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" name="Google Shape;47;p2"/>
          <p:cNvGrpSpPr/>
          <p:nvPr/>
        </p:nvGrpSpPr>
        <p:grpSpPr>
          <a:xfrm>
            <a:off x="2469022" y="152402"/>
            <a:ext cx="4182751" cy="402045"/>
            <a:chOff x="-79178" y="4632327"/>
            <a:chExt cx="4182751" cy="402045"/>
          </a:xfrm>
        </p:grpSpPr>
        <p:sp>
          <p:nvSpPr>
            <p:cNvPr id="48" name="Google Shape;48;p2"/>
            <p:cNvSpPr/>
            <p:nvPr/>
          </p:nvSpPr>
          <p:spPr>
            <a:xfrm rot="10800000">
              <a:off x="192473" y="4638315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 rot="10800000">
              <a:off x="-79178" y="4638315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 rot="10800000">
              <a:off x="192473" y="4926373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 rot="10800000">
              <a:off x="-79178" y="4926373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 rot="10800000">
              <a:off x="735773" y="4634890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 rot="10800000">
              <a:off x="464122" y="4634890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 rot="10800000">
              <a:off x="735773" y="4922948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 rot="10800000">
              <a:off x="464122" y="4922948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 rot="10800000">
              <a:off x="1279073" y="4636602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 rot="10800000">
              <a:off x="1007422" y="4636602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 rot="10800000">
              <a:off x="1279073" y="4924660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 rot="10800000">
              <a:off x="1007422" y="4924660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 rot="10800000">
              <a:off x="1822373" y="4633177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 rot="10800000">
              <a:off x="1550722" y="4633177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 rot="10800000">
              <a:off x="1822373" y="4921235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 rot="10800000">
              <a:off x="1550722" y="4921235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 rot="10800000">
              <a:off x="2365673" y="4637465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 rot="10800000">
              <a:off x="2094022" y="4637465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 rot="10800000">
              <a:off x="2365673" y="4925523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 rot="10800000">
              <a:off x="2094022" y="4925523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 rot="10800000">
              <a:off x="2908973" y="4634040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 rot="10800000">
              <a:off x="2637322" y="4634040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 rot="10800000">
              <a:off x="2908973" y="4922098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 rot="10800000">
              <a:off x="2637322" y="4922098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 rot="10800000">
              <a:off x="3452273" y="4635752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 rot="10800000">
              <a:off x="3180622" y="4635752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 rot="10800000">
              <a:off x="3452273" y="4923810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 rot="10800000">
              <a:off x="3180622" y="4923810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 rot="10800000">
              <a:off x="3995573" y="4632327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 rot="10800000">
              <a:off x="3723922" y="4632327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 rot="10800000">
              <a:off x="3995573" y="4920385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 rot="10800000">
              <a:off x="3723922" y="4920385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" name="Google Shape;80;p2"/>
          <p:cNvSpPr/>
          <p:nvPr/>
        </p:nvSpPr>
        <p:spPr>
          <a:xfrm rot="-5400000">
            <a:off x="7623313" y="4042080"/>
            <a:ext cx="1904100" cy="289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"/>
          <p:cNvSpPr/>
          <p:nvPr/>
        </p:nvSpPr>
        <p:spPr>
          <a:xfrm rot="-2700000">
            <a:off x="8423164" y="2732612"/>
            <a:ext cx="303773" cy="30377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"/>
          <p:cNvSpPr/>
          <p:nvPr/>
        </p:nvSpPr>
        <p:spPr>
          <a:xfrm rot="-2700000">
            <a:off x="8423164" y="2341930"/>
            <a:ext cx="303773" cy="30377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2"/>
          <p:cNvSpPr/>
          <p:nvPr/>
        </p:nvSpPr>
        <p:spPr>
          <a:xfrm rot="8100000">
            <a:off x="417164" y="2493027"/>
            <a:ext cx="303773" cy="303773"/>
          </a:xfrm>
          <a:prstGeom prst="plus">
            <a:avLst>
              <a:gd name="adj" fmla="val 35578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"/>
          <p:cNvSpPr/>
          <p:nvPr/>
        </p:nvSpPr>
        <p:spPr>
          <a:xfrm>
            <a:off x="1977750" y="1267625"/>
            <a:ext cx="5188500" cy="2608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3"/>
          <p:cNvSpPr txBox="1">
            <a:spLocks noGrp="1"/>
          </p:cNvSpPr>
          <p:nvPr>
            <p:ph type="title"/>
          </p:nvPr>
        </p:nvSpPr>
        <p:spPr>
          <a:xfrm>
            <a:off x="2416650" y="2247800"/>
            <a:ext cx="4310700" cy="61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7" name="Google Shape;87;p3"/>
          <p:cNvSpPr txBox="1">
            <a:spLocks noGrp="1"/>
          </p:cNvSpPr>
          <p:nvPr>
            <p:ph type="title" idx="2" hasCustomPrompt="1"/>
          </p:nvPr>
        </p:nvSpPr>
        <p:spPr>
          <a:xfrm>
            <a:off x="4060050" y="1517000"/>
            <a:ext cx="1023900" cy="61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88" name="Google Shape;88;p3"/>
          <p:cNvSpPr txBox="1">
            <a:spLocks noGrp="1"/>
          </p:cNvSpPr>
          <p:nvPr>
            <p:ph type="subTitle" idx="1"/>
          </p:nvPr>
        </p:nvSpPr>
        <p:spPr>
          <a:xfrm>
            <a:off x="2416650" y="2839775"/>
            <a:ext cx="4310700" cy="80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"/>
          <p:cNvSpPr/>
          <p:nvPr/>
        </p:nvSpPr>
        <p:spPr>
          <a:xfrm rot="10800000">
            <a:off x="4" y="4428925"/>
            <a:ext cx="1835100" cy="248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3"/>
          <p:cNvSpPr/>
          <p:nvPr/>
        </p:nvSpPr>
        <p:spPr>
          <a:xfrm rot="-8100000">
            <a:off x="2429657" y="4414329"/>
            <a:ext cx="277893" cy="27789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3"/>
          <p:cNvSpPr/>
          <p:nvPr/>
        </p:nvSpPr>
        <p:spPr>
          <a:xfrm rot="-8100000">
            <a:off x="2086695" y="4414329"/>
            <a:ext cx="277893" cy="27789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3"/>
          <p:cNvSpPr/>
          <p:nvPr/>
        </p:nvSpPr>
        <p:spPr>
          <a:xfrm>
            <a:off x="7308904" y="458875"/>
            <a:ext cx="1835100" cy="248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"/>
          <p:cNvSpPr/>
          <p:nvPr/>
        </p:nvSpPr>
        <p:spPr>
          <a:xfrm rot="2700000">
            <a:off x="6436458" y="444279"/>
            <a:ext cx="277893" cy="277893"/>
          </a:xfrm>
          <a:prstGeom prst="plus">
            <a:avLst>
              <a:gd name="adj" fmla="val 35578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"/>
          <p:cNvSpPr/>
          <p:nvPr/>
        </p:nvSpPr>
        <p:spPr>
          <a:xfrm rot="2700000">
            <a:off x="6779421" y="444279"/>
            <a:ext cx="277893" cy="277893"/>
          </a:xfrm>
          <a:prstGeom prst="plus">
            <a:avLst>
              <a:gd name="adj" fmla="val 35578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" name="Google Shape;95;p3"/>
          <p:cNvGrpSpPr/>
          <p:nvPr/>
        </p:nvGrpSpPr>
        <p:grpSpPr>
          <a:xfrm rot="5400000">
            <a:off x="-678478" y="931427"/>
            <a:ext cx="2009551" cy="401195"/>
            <a:chOff x="3987172" y="4163502"/>
            <a:chExt cx="2009551" cy="401195"/>
          </a:xfrm>
        </p:grpSpPr>
        <p:sp>
          <p:nvSpPr>
            <p:cNvPr id="96" name="Google Shape;96;p3"/>
            <p:cNvSpPr/>
            <p:nvPr/>
          </p:nvSpPr>
          <p:spPr>
            <a:xfrm rot="10800000">
              <a:off x="4258823" y="4168640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 rot="10800000">
              <a:off x="3987172" y="4168640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 rot="10800000">
              <a:off x="4258823" y="4456698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 rot="10800000">
              <a:off x="3987172" y="4456698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 rot="10800000">
              <a:off x="4802123" y="4165215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 rot="10800000">
              <a:off x="4530472" y="4165215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 rot="10800000">
              <a:off x="4802123" y="4453273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 rot="10800000">
              <a:off x="4530472" y="4453273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 rot="10800000">
              <a:off x="5345423" y="4166927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 rot="10800000">
              <a:off x="5073772" y="4166927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 rot="10800000">
              <a:off x="5345423" y="4454985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 rot="10800000">
              <a:off x="5073772" y="4454985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 rot="10800000">
              <a:off x="5888723" y="4163502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 rot="10800000">
              <a:off x="5617072" y="4163502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 rot="10800000">
              <a:off x="5888723" y="4451560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 rot="10800000">
              <a:off x="5617072" y="4451560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" name="Google Shape;112;p3"/>
          <p:cNvGrpSpPr/>
          <p:nvPr/>
        </p:nvGrpSpPr>
        <p:grpSpPr>
          <a:xfrm rot="5400000">
            <a:off x="7823222" y="3811752"/>
            <a:ext cx="2009551" cy="401195"/>
            <a:chOff x="3987172" y="4163502"/>
            <a:chExt cx="2009551" cy="401195"/>
          </a:xfrm>
        </p:grpSpPr>
        <p:sp>
          <p:nvSpPr>
            <p:cNvPr id="113" name="Google Shape;113;p3"/>
            <p:cNvSpPr/>
            <p:nvPr/>
          </p:nvSpPr>
          <p:spPr>
            <a:xfrm rot="10800000">
              <a:off x="4258823" y="416864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 rot="10800000">
              <a:off x="3987172" y="416864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3"/>
            <p:cNvSpPr/>
            <p:nvPr/>
          </p:nvSpPr>
          <p:spPr>
            <a:xfrm rot="10800000">
              <a:off x="4258823" y="4456698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/>
            <p:nvPr/>
          </p:nvSpPr>
          <p:spPr>
            <a:xfrm rot="10800000">
              <a:off x="3987172" y="4456698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3"/>
            <p:cNvSpPr/>
            <p:nvPr/>
          </p:nvSpPr>
          <p:spPr>
            <a:xfrm rot="10800000">
              <a:off x="4802123" y="416521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/>
            <p:nvPr/>
          </p:nvSpPr>
          <p:spPr>
            <a:xfrm rot="10800000">
              <a:off x="4530472" y="416521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 rot="10800000">
              <a:off x="4802123" y="4453273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 rot="10800000">
              <a:off x="4530472" y="4453273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3"/>
            <p:cNvSpPr/>
            <p:nvPr/>
          </p:nvSpPr>
          <p:spPr>
            <a:xfrm rot="10800000">
              <a:off x="5345423" y="4166927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3"/>
            <p:cNvSpPr/>
            <p:nvPr/>
          </p:nvSpPr>
          <p:spPr>
            <a:xfrm rot="10800000">
              <a:off x="5073772" y="4166927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/>
            <p:nvPr/>
          </p:nvSpPr>
          <p:spPr>
            <a:xfrm rot="10800000">
              <a:off x="5345423" y="445498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3"/>
            <p:cNvSpPr/>
            <p:nvPr/>
          </p:nvSpPr>
          <p:spPr>
            <a:xfrm rot="10800000">
              <a:off x="5073772" y="445498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3"/>
            <p:cNvSpPr/>
            <p:nvPr/>
          </p:nvSpPr>
          <p:spPr>
            <a:xfrm rot="10800000">
              <a:off x="5888723" y="4163502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3"/>
            <p:cNvSpPr/>
            <p:nvPr/>
          </p:nvSpPr>
          <p:spPr>
            <a:xfrm rot="10800000">
              <a:off x="5617072" y="4163502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3"/>
            <p:cNvSpPr/>
            <p:nvPr/>
          </p:nvSpPr>
          <p:spPr>
            <a:xfrm rot="10800000">
              <a:off x="5888723" y="445156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3"/>
            <p:cNvSpPr/>
            <p:nvPr/>
          </p:nvSpPr>
          <p:spPr>
            <a:xfrm rot="10800000">
              <a:off x="5617072" y="445156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"/>
          <p:cNvSpPr/>
          <p:nvPr/>
        </p:nvSpPr>
        <p:spPr>
          <a:xfrm>
            <a:off x="572700" y="1211475"/>
            <a:ext cx="7998600" cy="4071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4"/>
          <p:cNvSpPr txBox="1">
            <a:spLocks noGrp="1"/>
          </p:cNvSpPr>
          <p:nvPr>
            <p:ph type="title"/>
          </p:nvPr>
        </p:nvSpPr>
        <p:spPr>
          <a:xfrm>
            <a:off x="720000" y="570550"/>
            <a:ext cx="4997400" cy="57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4"/>
          <p:cNvSpPr txBox="1">
            <a:spLocks noGrp="1"/>
          </p:cNvSpPr>
          <p:nvPr>
            <p:ph type="body" idx="1"/>
          </p:nvPr>
        </p:nvSpPr>
        <p:spPr>
          <a:xfrm>
            <a:off x="720000" y="1268175"/>
            <a:ext cx="7704000" cy="33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Oswald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133" name="Google Shape;133;p4"/>
          <p:cNvSpPr/>
          <p:nvPr/>
        </p:nvSpPr>
        <p:spPr>
          <a:xfrm>
            <a:off x="7581005" y="723350"/>
            <a:ext cx="1563000" cy="211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4"/>
          <p:cNvSpPr/>
          <p:nvPr/>
        </p:nvSpPr>
        <p:spPr>
          <a:xfrm rot="2700000">
            <a:off x="7130006" y="710929"/>
            <a:ext cx="236739" cy="236739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4"/>
          <p:cNvSpPr/>
          <p:nvPr/>
        </p:nvSpPr>
        <p:spPr>
          <a:xfrm rot="2700000">
            <a:off x="6837897" y="710929"/>
            <a:ext cx="236739" cy="236739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7"/>
          <p:cNvSpPr/>
          <p:nvPr/>
        </p:nvSpPr>
        <p:spPr>
          <a:xfrm>
            <a:off x="-141700" y="1154800"/>
            <a:ext cx="5186100" cy="2862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7"/>
          <p:cNvSpPr txBox="1">
            <a:spLocks noGrp="1"/>
          </p:cNvSpPr>
          <p:nvPr>
            <p:ph type="title"/>
          </p:nvPr>
        </p:nvSpPr>
        <p:spPr>
          <a:xfrm>
            <a:off x="720000" y="1890725"/>
            <a:ext cx="4169100" cy="53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7"/>
          <p:cNvSpPr txBox="1">
            <a:spLocks noGrp="1"/>
          </p:cNvSpPr>
          <p:nvPr>
            <p:ph type="subTitle" idx="1"/>
          </p:nvPr>
        </p:nvSpPr>
        <p:spPr>
          <a:xfrm>
            <a:off x="720000" y="2424725"/>
            <a:ext cx="4169100" cy="104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7"/>
          <p:cNvSpPr/>
          <p:nvPr/>
        </p:nvSpPr>
        <p:spPr>
          <a:xfrm rot="10800000">
            <a:off x="4" y="4428925"/>
            <a:ext cx="1835100" cy="248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7"/>
          <p:cNvSpPr/>
          <p:nvPr/>
        </p:nvSpPr>
        <p:spPr>
          <a:xfrm rot="-8100000">
            <a:off x="2086695" y="4414329"/>
            <a:ext cx="277893" cy="27789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7"/>
          <p:cNvSpPr/>
          <p:nvPr/>
        </p:nvSpPr>
        <p:spPr>
          <a:xfrm>
            <a:off x="-170050" y="-530400"/>
            <a:ext cx="1250400" cy="125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7"/>
          <p:cNvSpPr/>
          <p:nvPr/>
        </p:nvSpPr>
        <p:spPr>
          <a:xfrm rot="-8100000">
            <a:off x="2429657" y="4414329"/>
            <a:ext cx="277893" cy="27789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"/>
          <p:cNvSpPr/>
          <p:nvPr/>
        </p:nvSpPr>
        <p:spPr>
          <a:xfrm>
            <a:off x="1246900" y="-286175"/>
            <a:ext cx="6627000" cy="3960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8"/>
          <p:cNvSpPr txBox="1">
            <a:spLocks noGrp="1"/>
          </p:cNvSpPr>
          <p:nvPr>
            <p:ph type="title"/>
          </p:nvPr>
        </p:nvSpPr>
        <p:spPr>
          <a:xfrm>
            <a:off x="3134400" y="2966250"/>
            <a:ext cx="2875200" cy="47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25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00" name="Google Shape;200;p8"/>
          <p:cNvSpPr txBox="1">
            <a:spLocks noGrp="1"/>
          </p:cNvSpPr>
          <p:nvPr>
            <p:ph type="subTitle" idx="1"/>
          </p:nvPr>
        </p:nvSpPr>
        <p:spPr>
          <a:xfrm>
            <a:off x="1231050" y="1704750"/>
            <a:ext cx="6681900" cy="103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>
            <a:endParaRPr/>
          </a:p>
        </p:txBody>
      </p:sp>
      <p:sp>
        <p:nvSpPr>
          <p:cNvPr id="201" name="Google Shape;201;p8"/>
          <p:cNvSpPr/>
          <p:nvPr/>
        </p:nvSpPr>
        <p:spPr>
          <a:xfrm rot="5400000">
            <a:off x="-383312" y="807450"/>
            <a:ext cx="1904100" cy="28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8"/>
          <p:cNvSpPr/>
          <p:nvPr/>
        </p:nvSpPr>
        <p:spPr>
          <a:xfrm rot="8100000">
            <a:off x="417164" y="2095270"/>
            <a:ext cx="303773" cy="303773"/>
          </a:xfrm>
          <a:prstGeom prst="plus">
            <a:avLst>
              <a:gd name="adj" fmla="val 35578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8"/>
          <p:cNvSpPr/>
          <p:nvPr/>
        </p:nvSpPr>
        <p:spPr>
          <a:xfrm rot="8100000">
            <a:off x="417164" y="2493027"/>
            <a:ext cx="303773" cy="303773"/>
          </a:xfrm>
          <a:prstGeom prst="plus">
            <a:avLst>
              <a:gd name="adj" fmla="val 35578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8"/>
          <p:cNvSpPr/>
          <p:nvPr/>
        </p:nvSpPr>
        <p:spPr>
          <a:xfrm rot="5400000">
            <a:off x="7622588" y="807450"/>
            <a:ext cx="1904100" cy="28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8"/>
          <p:cNvSpPr/>
          <p:nvPr/>
        </p:nvSpPr>
        <p:spPr>
          <a:xfrm rot="8100000">
            <a:off x="8423064" y="2095270"/>
            <a:ext cx="303773" cy="30377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8"/>
          <p:cNvSpPr/>
          <p:nvPr/>
        </p:nvSpPr>
        <p:spPr>
          <a:xfrm rot="8100000">
            <a:off x="8423064" y="2493027"/>
            <a:ext cx="303773" cy="30377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7" name="Google Shape;207;p8"/>
          <p:cNvGrpSpPr/>
          <p:nvPr/>
        </p:nvGrpSpPr>
        <p:grpSpPr>
          <a:xfrm>
            <a:off x="2480622" y="4633877"/>
            <a:ext cx="4182751" cy="402045"/>
            <a:chOff x="-79178" y="4632327"/>
            <a:chExt cx="4182751" cy="402045"/>
          </a:xfrm>
        </p:grpSpPr>
        <p:sp>
          <p:nvSpPr>
            <p:cNvPr id="208" name="Google Shape;208;p8"/>
            <p:cNvSpPr/>
            <p:nvPr/>
          </p:nvSpPr>
          <p:spPr>
            <a:xfrm rot="10800000">
              <a:off x="192473" y="463831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8"/>
            <p:cNvSpPr/>
            <p:nvPr/>
          </p:nvSpPr>
          <p:spPr>
            <a:xfrm rot="10800000">
              <a:off x="-79178" y="463831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8"/>
            <p:cNvSpPr/>
            <p:nvPr/>
          </p:nvSpPr>
          <p:spPr>
            <a:xfrm rot="10800000">
              <a:off x="192473" y="4926373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8"/>
            <p:cNvSpPr/>
            <p:nvPr/>
          </p:nvSpPr>
          <p:spPr>
            <a:xfrm rot="10800000">
              <a:off x="-79178" y="4926373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8"/>
            <p:cNvSpPr/>
            <p:nvPr/>
          </p:nvSpPr>
          <p:spPr>
            <a:xfrm rot="10800000">
              <a:off x="735773" y="463489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8"/>
            <p:cNvSpPr/>
            <p:nvPr/>
          </p:nvSpPr>
          <p:spPr>
            <a:xfrm rot="10800000">
              <a:off x="464122" y="463489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8"/>
            <p:cNvSpPr/>
            <p:nvPr/>
          </p:nvSpPr>
          <p:spPr>
            <a:xfrm rot="10800000">
              <a:off x="735773" y="4922948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8"/>
            <p:cNvSpPr/>
            <p:nvPr/>
          </p:nvSpPr>
          <p:spPr>
            <a:xfrm rot="10800000">
              <a:off x="464122" y="4922948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8"/>
            <p:cNvSpPr/>
            <p:nvPr/>
          </p:nvSpPr>
          <p:spPr>
            <a:xfrm rot="10800000">
              <a:off x="1279073" y="4636602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8"/>
            <p:cNvSpPr/>
            <p:nvPr/>
          </p:nvSpPr>
          <p:spPr>
            <a:xfrm rot="10800000">
              <a:off x="1007422" y="4636602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8"/>
            <p:cNvSpPr/>
            <p:nvPr/>
          </p:nvSpPr>
          <p:spPr>
            <a:xfrm rot="10800000">
              <a:off x="1279073" y="492466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8"/>
            <p:cNvSpPr/>
            <p:nvPr/>
          </p:nvSpPr>
          <p:spPr>
            <a:xfrm rot="10800000">
              <a:off x="1007422" y="492466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8"/>
            <p:cNvSpPr/>
            <p:nvPr/>
          </p:nvSpPr>
          <p:spPr>
            <a:xfrm rot="10800000">
              <a:off x="1822373" y="4633177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8"/>
            <p:cNvSpPr/>
            <p:nvPr/>
          </p:nvSpPr>
          <p:spPr>
            <a:xfrm rot="10800000">
              <a:off x="1550722" y="4633177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8"/>
            <p:cNvSpPr/>
            <p:nvPr/>
          </p:nvSpPr>
          <p:spPr>
            <a:xfrm rot="10800000">
              <a:off x="1822373" y="492123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8"/>
            <p:cNvSpPr/>
            <p:nvPr/>
          </p:nvSpPr>
          <p:spPr>
            <a:xfrm rot="10800000">
              <a:off x="1550722" y="492123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8"/>
            <p:cNvSpPr/>
            <p:nvPr/>
          </p:nvSpPr>
          <p:spPr>
            <a:xfrm rot="10800000">
              <a:off x="2365673" y="463746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8"/>
            <p:cNvSpPr/>
            <p:nvPr/>
          </p:nvSpPr>
          <p:spPr>
            <a:xfrm rot="10800000">
              <a:off x="2094022" y="463746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8"/>
            <p:cNvSpPr/>
            <p:nvPr/>
          </p:nvSpPr>
          <p:spPr>
            <a:xfrm rot="10800000">
              <a:off x="2365673" y="4925523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8"/>
            <p:cNvSpPr/>
            <p:nvPr/>
          </p:nvSpPr>
          <p:spPr>
            <a:xfrm rot="10800000">
              <a:off x="2094022" y="4925523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8"/>
            <p:cNvSpPr/>
            <p:nvPr/>
          </p:nvSpPr>
          <p:spPr>
            <a:xfrm rot="10800000">
              <a:off x="2908973" y="463404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8"/>
            <p:cNvSpPr/>
            <p:nvPr/>
          </p:nvSpPr>
          <p:spPr>
            <a:xfrm rot="10800000">
              <a:off x="2637322" y="463404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8"/>
            <p:cNvSpPr/>
            <p:nvPr/>
          </p:nvSpPr>
          <p:spPr>
            <a:xfrm rot="10800000">
              <a:off x="2908973" y="4922098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8"/>
            <p:cNvSpPr/>
            <p:nvPr/>
          </p:nvSpPr>
          <p:spPr>
            <a:xfrm rot="10800000">
              <a:off x="2637322" y="4922098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8"/>
            <p:cNvSpPr/>
            <p:nvPr/>
          </p:nvSpPr>
          <p:spPr>
            <a:xfrm rot="10800000">
              <a:off x="3452273" y="4635752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8"/>
            <p:cNvSpPr/>
            <p:nvPr/>
          </p:nvSpPr>
          <p:spPr>
            <a:xfrm rot="10800000">
              <a:off x="3180622" y="4635752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8"/>
            <p:cNvSpPr/>
            <p:nvPr/>
          </p:nvSpPr>
          <p:spPr>
            <a:xfrm rot="10800000">
              <a:off x="3452273" y="492381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8"/>
            <p:cNvSpPr/>
            <p:nvPr/>
          </p:nvSpPr>
          <p:spPr>
            <a:xfrm rot="10800000">
              <a:off x="3180622" y="4923810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8"/>
            <p:cNvSpPr/>
            <p:nvPr/>
          </p:nvSpPr>
          <p:spPr>
            <a:xfrm rot="10800000">
              <a:off x="3995573" y="4632327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8"/>
            <p:cNvSpPr/>
            <p:nvPr/>
          </p:nvSpPr>
          <p:spPr>
            <a:xfrm rot="10800000">
              <a:off x="3723922" y="4632327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8"/>
            <p:cNvSpPr/>
            <p:nvPr/>
          </p:nvSpPr>
          <p:spPr>
            <a:xfrm rot="10800000">
              <a:off x="3995573" y="492038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8"/>
            <p:cNvSpPr/>
            <p:nvPr/>
          </p:nvSpPr>
          <p:spPr>
            <a:xfrm rot="10800000">
              <a:off x="3723922" y="4920385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9"/>
          <p:cNvSpPr txBox="1">
            <a:spLocks noGrp="1"/>
          </p:cNvSpPr>
          <p:nvPr>
            <p:ph type="title"/>
          </p:nvPr>
        </p:nvSpPr>
        <p:spPr>
          <a:xfrm>
            <a:off x="1103700" y="19189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42" name="Google Shape;242;p9"/>
          <p:cNvSpPr txBox="1">
            <a:spLocks noGrp="1"/>
          </p:cNvSpPr>
          <p:nvPr>
            <p:ph type="subTitle" idx="1"/>
          </p:nvPr>
        </p:nvSpPr>
        <p:spPr>
          <a:xfrm>
            <a:off x="1103700" y="3488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43" name="Google Shape;243;p9"/>
          <p:cNvSpPr/>
          <p:nvPr/>
        </p:nvSpPr>
        <p:spPr>
          <a:xfrm>
            <a:off x="7313150" y="532350"/>
            <a:ext cx="1835100" cy="248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9"/>
          <p:cNvSpPr/>
          <p:nvPr/>
        </p:nvSpPr>
        <p:spPr>
          <a:xfrm rot="2700000">
            <a:off x="6783666" y="517754"/>
            <a:ext cx="277893" cy="27789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9"/>
          <p:cNvSpPr/>
          <p:nvPr/>
        </p:nvSpPr>
        <p:spPr>
          <a:xfrm rot="10800000">
            <a:off x="8067904" y="4108975"/>
            <a:ext cx="1250400" cy="125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"/>
          <p:cNvSpPr/>
          <p:nvPr/>
        </p:nvSpPr>
        <p:spPr>
          <a:xfrm rot="2700000">
            <a:off x="6440704" y="517754"/>
            <a:ext cx="277893" cy="277893"/>
          </a:xfrm>
          <a:prstGeom prst="plus">
            <a:avLst>
              <a:gd name="adj" fmla="val 3557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7" name="Google Shape;247;p9"/>
          <p:cNvGrpSpPr/>
          <p:nvPr/>
        </p:nvGrpSpPr>
        <p:grpSpPr>
          <a:xfrm rot="-5400000">
            <a:off x="-1708778" y="2370727"/>
            <a:ext cx="4182751" cy="402045"/>
            <a:chOff x="-79178" y="4632327"/>
            <a:chExt cx="4182751" cy="402045"/>
          </a:xfrm>
        </p:grpSpPr>
        <p:sp>
          <p:nvSpPr>
            <p:cNvPr id="248" name="Google Shape;248;p9"/>
            <p:cNvSpPr/>
            <p:nvPr/>
          </p:nvSpPr>
          <p:spPr>
            <a:xfrm rot="10800000">
              <a:off x="192473" y="463831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9"/>
            <p:cNvSpPr/>
            <p:nvPr/>
          </p:nvSpPr>
          <p:spPr>
            <a:xfrm rot="10800000">
              <a:off x="-79178" y="463831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9"/>
            <p:cNvSpPr/>
            <p:nvPr/>
          </p:nvSpPr>
          <p:spPr>
            <a:xfrm rot="10800000">
              <a:off x="192473" y="492637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9"/>
            <p:cNvSpPr/>
            <p:nvPr/>
          </p:nvSpPr>
          <p:spPr>
            <a:xfrm rot="10800000">
              <a:off x="-79178" y="492637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9"/>
            <p:cNvSpPr/>
            <p:nvPr/>
          </p:nvSpPr>
          <p:spPr>
            <a:xfrm rot="10800000">
              <a:off x="735773" y="463489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9"/>
            <p:cNvSpPr/>
            <p:nvPr/>
          </p:nvSpPr>
          <p:spPr>
            <a:xfrm rot="10800000">
              <a:off x="464122" y="463489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9"/>
            <p:cNvSpPr/>
            <p:nvPr/>
          </p:nvSpPr>
          <p:spPr>
            <a:xfrm rot="10800000">
              <a:off x="735773" y="492294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9"/>
            <p:cNvSpPr/>
            <p:nvPr/>
          </p:nvSpPr>
          <p:spPr>
            <a:xfrm rot="10800000">
              <a:off x="464122" y="492294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9"/>
            <p:cNvSpPr/>
            <p:nvPr/>
          </p:nvSpPr>
          <p:spPr>
            <a:xfrm rot="10800000">
              <a:off x="1279073" y="463660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9"/>
            <p:cNvSpPr/>
            <p:nvPr/>
          </p:nvSpPr>
          <p:spPr>
            <a:xfrm rot="10800000">
              <a:off x="1007422" y="463660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9"/>
            <p:cNvSpPr/>
            <p:nvPr/>
          </p:nvSpPr>
          <p:spPr>
            <a:xfrm rot="10800000">
              <a:off x="1279073" y="492466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9"/>
            <p:cNvSpPr/>
            <p:nvPr/>
          </p:nvSpPr>
          <p:spPr>
            <a:xfrm rot="10800000">
              <a:off x="1007422" y="492466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9"/>
            <p:cNvSpPr/>
            <p:nvPr/>
          </p:nvSpPr>
          <p:spPr>
            <a:xfrm rot="10800000">
              <a:off x="1822373" y="463317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9"/>
            <p:cNvSpPr/>
            <p:nvPr/>
          </p:nvSpPr>
          <p:spPr>
            <a:xfrm rot="10800000">
              <a:off x="1550722" y="463317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9"/>
            <p:cNvSpPr/>
            <p:nvPr/>
          </p:nvSpPr>
          <p:spPr>
            <a:xfrm rot="10800000">
              <a:off x="1822373" y="492123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9"/>
            <p:cNvSpPr/>
            <p:nvPr/>
          </p:nvSpPr>
          <p:spPr>
            <a:xfrm rot="10800000">
              <a:off x="1550722" y="492123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9"/>
            <p:cNvSpPr/>
            <p:nvPr/>
          </p:nvSpPr>
          <p:spPr>
            <a:xfrm rot="10800000">
              <a:off x="2365673" y="463746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9"/>
            <p:cNvSpPr/>
            <p:nvPr/>
          </p:nvSpPr>
          <p:spPr>
            <a:xfrm rot="10800000">
              <a:off x="2094022" y="463746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9"/>
            <p:cNvSpPr/>
            <p:nvPr/>
          </p:nvSpPr>
          <p:spPr>
            <a:xfrm rot="10800000">
              <a:off x="2365673" y="492552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9"/>
            <p:cNvSpPr/>
            <p:nvPr/>
          </p:nvSpPr>
          <p:spPr>
            <a:xfrm rot="10800000">
              <a:off x="2094022" y="492552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9"/>
            <p:cNvSpPr/>
            <p:nvPr/>
          </p:nvSpPr>
          <p:spPr>
            <a:xfrm rot="10800000">
              <a:off x="2908973" y="463404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9"/>
            <p:cNvSpPr/>
            <p:nvPr/>
          </p:nvSpPr>
          <p:spPr>
            <a:xfrm rot="10800000">
              <a:off x="2637322" y="463404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9"/>
            <p:cNvSpPr/>
            <p:nvPr/>
          </p:nvSpPr>
          <p:spPr>
            <a:xfrm rot="10800000">
              <a:off x="2908973" y="492209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9"/>
            <p:cNvSpPr/>
            <p:nvPr/>
          </p:nvSpPr>
          <p:spPr>
            <a:xfrm rot="10800000">
              <a:off x="2637322" y="492209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9"/>
            <p:cNvSpPr/>
            <p:nvPr/>
          </p:nvSpPr>
          <p:spPr>
            <a:xfrm rot="10800000">
              <a:off x="3452273" y="463575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9"/>
            <p:cNvSpPr/>
            <p:nvPr/>
          </p:nvSpPr>
          <p:spPr>
            <a:xfrm rot="10800000">
              <a:off x="3180622" y="463575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9"/>
            <p:cNvSpPr/>
            <p:nvPr/>
          </p:nvSpPr>
          <p:spPr>
            <a:xfrm rot="10800000">
              <a:off x="3452273" y="492381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9"/>
            <p:cNvSpPr/>
            <p:nvPr/>
          </p:nvSpPr>
          <p:spPr>
            <a:xfrm rot="10800000">
              <a:off x="3180622" y="492381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9"/>
            <p:cNvSpPr/>
            <p:nvPr/>
          </p:nvSpPr>
          <p:spPr>
            <a:xfrm rot="10800000">
              <a:off x="3995573" y="463232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9"/>
            <p:cNvSpPr/>
            <p:nvPr/>
          </p:nvSpPr>
          <p:spPr>
            <a:xfrm rot="10800000">
              <a:off x="3723922" y="463232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9"/>
            <p:cNvSpPr/>
            <p:nvPr/>
          </p:nvSpPr>
          <p:spPr>
            <a:xfrm rot="10800000">
              <a:off x="3995573" y="492038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9"/>
            <p:cNvSpPr/>
            <p:nvPr/>
          </p:nvSpPr>
          <p:spPr>
            <a:xfrm rot="10800000">
              <a:off x="3723922" y="492038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13"/>
          <p:cNvSpPr/>
          <p:nvPr/>
        </p:nvSpPr>
        <p:spPr>
          <a:xfrm>
            <a:off x="-49600" y="1346100"/>
            <a:ext cx="7562400" cy="333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13"/>
          <p:cNvSpPr txBox="1">
            <a:spLocks noGrp="1"/>
          </p:cNvSpPr>
          <p:nvPr>
            <p:ph type="title"/>
          </p:nvPr>
        </p:nvSpPr>
        <p:spPr>
          <a:xfrm>
            <a:off x="720000" y="570550"/>
            <a:ext cx="3515700" cy="57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"/>
          <p:cNvSpPr txBox="1">
            <a:spLocks noGrp="1"/>
          </p:cNvSpPr>
          <p:nvPr>
            <p:ph type="subTitle" idx="1"/>
          </p:nvPr>
        </p:nvSpPr>
        <p:spPr>
          <a:xfrm>
            <a:off x="2004475" y="1942450"/>
            <a:ext cx="2394600" cy="4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 sz="2000" b="1"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5" name="Google Shape;365;p13"/>
          <p:cNvSpPr txBox="1">
            <a:spLocks noGrp="1"/>
          </p:cNvSpPr>
          <p:nvPr>
            <p:ph type="subTitle" idx="2"/>
          </p:nvPr>
        </p:nvSpPr>
        <p:spPr>
          <a:xfrm>
            <a:off x="2004475" y="2284375"/>
            <a:ext cx="2480100" cy="57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title" idx="3" hasCustomPrompt="1"/>
          </p:nvPr>
        </p:nvSpPr>
        <p:spPr>
          <a:xfrm>
            <a:off x="2004475" y="1534425"/>
            <a:ext cx="75330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3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7" name="Google Shape;367;p13"/>
          <p:cNvSpPr txBox="1">
            <a:spLocks noGrp="1"/>
          </p:cNvSpPr>
          <p:nvPr>
            <p:ph type="subTitle" idx="4"/>
          </p:nvPr>
        </p:nvSpPr>
        <p:spPr>
          <a:xfrm>
            <a:off x="2004475" y="3564650"/>
            <a:ext cx="2394600" cy="4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 sz="2000" b="1"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"/>
          <p:cNvSpPr txBox="1">
            <a:spLocks noGrp="1"/>
          </p:cNvSpPr>
          <p:nvPr>
            <p:ph type="subTitle" idx="5"/>
          </p:nvPr>
        </p:nvSpPr>
        <p:spPr>
          <a:xfrm>
            <a:off x="2004475" y="3906575"/>
            <a:ext cx="2480100" cy="57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9" name="Google Shape;369;p13"/>
          <p:cNvSpPr txBox="1">
            <a:spLocks noGrp="1"/>
          </p:cNvSpPr>
          <p:nvPr>
            <p:ph type="title" idx="6" hasCustomPrompt="1"/>
          </p:nvPr>
        </p:nvSpPr>
        <p:spPr>
          <a:xfrm>
            <a:off x="2004475" y="3156625"/>
            <a:ext cx="75330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3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0" name="Google Shape;370;p13"/>
          <p:cNvSpPr txBox="1">
            <a:spLocks noGrp="1"/>
          </p:cNvSpPr>
          <p:nvPr>
            <p:ph type="subTitle" idx="7"/>
          </p:nvPr>
        </p:nvSpPr>
        <p:spPr>
          <a:xfrm>
            <a:off x="4820775" y="1942450"/>
            <a:ext cx="2394600" cy="4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 sz="2000" b="1"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"/>
          <p:cNvSpPr txBox="1">
            <a:spLocks noGrp="1"/>
          </p:cNvSpPr>
          <p:nvPr>
            <p:ph type="subTitle" idx="8"/>
          </p:nvPr>
        </p:nvSpPr>
        <p:spPr>
          <a:xfrm>
            <a:off x="4820775" y="2284375"/>
            <a:ext cx="2480100" cy="57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13"/>
          <p:cNvSpPr txBox="1">
            <a:spLocks noGrp="1"/>
          </p:cNvSpPr>
          <p:nvPr>
            <p:ph type="title" idx="9" hasCustomPrompt="1"/>
          </p:nvPr>
        </p:nvSpPr>
        <p:spPr>
          <a:xfrm>
            <a:off x="4820775" y="1534425"/>
            <a:ext cx="75330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3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3" name="Google Shape;373;p13"/>
          <p:cNvSpPr txBox="1">
            <a:spLocks noGrp="1"/>
          </p:cNvSpPr>
          <p:nvPr>
            <p:ph type="subTitle" idx="13"/>
          </p:nvPr>
        </p:nvSpPr>
        <p:spPr>
          <a:xfrm>
            <a:off x="4820775" y="3564650"/>
            <a:ext cx="2394600" cy="4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 sz="2000" b="1"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"/>
          <p:cNvSpPr txBox="1">
            <a:spLocks noGrp="1"/>
          </p:cNvSpPr>
          <p:nvPr>
            <p:ph type="subTitle" idx="14"/>
          </p:nvPr>
        </p:nvSpPr>
        <p:spPr>
          <a:xfrm>
            <a:off x="4820775" y="3906575"/>
            <a:ext cx="2480100" cy="57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"/>
          <p:cNvSpPr txBox="1">
            <a:spLocks noGrp="1"/>
          </p:cNvSpPr>
          <p:nvPr>
            <p:ph type="title" idx="15" hasCustomPrompt="1"/>
          </p:nvPr>
        </p:nvSpPr>
        <p:spPr>
          <a:xfrm>
            <a:off x="4820775" y="3156625"/>
            <a:ext cx="75330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3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6" name="Google Shape;376;p13"/>
          <p:cNvSpPr/>
          <p:nvPr/>
        </p:nvSpPr>
        <p:spPr>
          <a:xfrm rot="5400000">
            <a:off x="7689475" y="491725"/>
            <a:ext cx="2257500" cy="246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13"/>
          <p:cNvSpPr/>
          <p:nvPr/>
        </p:nvSpPr>
        <p:spPr>
          <a:xfrm rot="8100000">
            <a:off x="8688401" y="1891781"/>
            <a:ext cx="259650" cy="259650"/>
          </a:xfrm>
          <a:prstGeom prst="plus">
            <a:avLst>
              <a:gd name="adj" fmla="val 35578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13"/>
          <p:cNvSpPr/>
          <p:nvPr/>
        </p:nvSpPr>
        <p:spPr>
          <a:xfrm>
            <a:off x="8084875" y="4151750"/>
            <a:ext cx="1466700" cy="1466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13"/>
          <p:cNvSpPr/>
          <p:nvPr/>
        </p:nvSpPr>
        <p:spPr>
          <a:xfrm rot="8100000">
            <a:off x="8688401" y="2225349"/>
            <a:ext cx="259650" cy="259650"/>
          </a:xfrm>
          <a:prstGeom prst="plus">
            <a:avLst>
              <a:gd name="adj" fmla="val 35578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4"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28"/>
          <p:cNvSpPr/>
          <p:nvPr/>
        </p:nvSpPr>
        <p:spPr>
          <a:xfrm>
            <a:off x="7943750" y="3658401"/>
            <a:ext cx="1563000" cy="211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p28"/>
          <p:cNvSpPr/>
          <p:nvPr/>
        </p:nvSpPr>
        <p:spPr>
          <a:xfrm rot="2700000">
            <a:off x="7250217" y="3645979"/>
            <a:ext cx="236739" cy="236739"/>
          </a:xfrm>
          <a:prstGeom prst="plus">
            <a:avLst>
              <a:gd name="adj" fmla="val 35578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28"/>
          <p:cNvSpPr/>
          <p:nvPr/>
        </p:nvSpPr>
        <p:spPr>
          <a:xfrm rot="2700000">
            <a:off x="7542326" y="3645979"/>
            <a:ext cx="236739" cy="236739"/>
          </a:xfrm>
          <a:prstGeom prst="plus">
            <a:avLst>
              <a:gd name="adj" fmla="val 35578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4" name="Google Shape;664;p28"/>
          <p:cNvGrpSpPr/>
          <p:nvPr/>
        </p:nvGrpSpPr>
        <p:grpSpPr>
          <a:xfrm rot="10800000">
            <a:off x="2480625" y="283675"/>
            <a:ext cx="4182751" cy="402045"/>
            <a:chOff x="-79178" y="4632327"/>
            <a:chExt cx="4182751" cy="402045"/>
          </a:xfrm>
        </p:grpSpPr>
        <p:sp>
          <p:nvSpPr>
            <p:cNvPr id="665" name="Google Shape;665;p28"/>
            <p:cNvSpPr/>
            <p:nvPr/>
          </p:nvSpPr>
          <p:spPr>
            <a:xfrm rot="10800000">
              <a:off x="192473" y="463831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8"/>
            <p:cNvSpPr/>
            <p:nvPr/>
          </p:nvSpPr>
          <p:spPr>
            <a:xfrm rot="10800000">
              <a:off x="-79178" y="463831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8"/>
            <p:cNvSpPr/>
            <p:nvPr/>
          </p:nvSpPr>
          <p:spPr>
            <a:xfrm rot="10800000">
              <a:off x="192473" y="492637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8"/>
            <p:cNvSpPr/>
            <p:nvPr/>
          </p:nvSpPr>
          <p:spPr>
            <a:xfrm rot="10800000">
              <a:off x="-79178" y="492637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8"/>
            <p:cNvSpPr/>
            <p:nvPr/>
          </p:nvSpPr>
          <p:spPr>
            <a:xfrm rot="10800000">
              <a:off x="735773" y="463489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8"/>
            <p:cNvSpPr/>
            <p:nvPr/>
          </p:nvSpPr>
          <p:spPr>
            <a:xfrm rot="10800000">
              <a:off x="464122" y="463489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8"/>
            <p:cNvSpPr/>
            <p:nvPr/>
          </p:nvSpPr>
          <p:spPr>
            <a:xfrm rot="10800000">
              <a:off x="735773" y="492294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8"/>
            <p:cNvSpPr/>
            <p:nvPr/>
          </p:nvSpPr>
          <p:spPr>
            <a:xfrm rot="10800000">
              <a:off x="464122" y="492294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8"/>
            <p:cNvSpPr/>
            <p:nvPr/>
          </p:nvSpPr>
          <p:spPr>
            <a:xfrm rot="10800000">
              <a:off x="1279073" y="463660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8"/>
            <p:cNvSpPr/>
            <p:nvPr/>
          </p:nvSpPr>
          <p:spPr>
            <a:xfrm rot="10800000">
              <a:off x="1007422" y="463660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8"/>
            <p:cNvSpPr/>
            <p:nvPr/>
          </p:nvSpPr>
          <p:spPr>
            <a:xfrm rot="10800000">
              <a:off x="1279073" y="492466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8"/>
            <p:cNvSpPr/>
            <p:nvPr/>
          </p:nvSpPr>
          <p:spPr>
            <a:xfrm rot="10800000">
              <a:off x="1007422" y="492466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8"/>
            <p:cNvSpPr/>
            <p:nvPr/>
          </p:nvSpPr>
          <p:spPr>
            <a:xfrm rot="10800000">
              <a:off x="1822373" y="463317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8"/>
            <p:cNvSpPr/>
            <p:nvPr/>
          </p:nvSpPr>
          <p:spPr>
            <a:xfrm rot="10800000">
              <a:off x="1550722" y="463317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8"/>
            <p:cNvSpPr/>
            <p:nvPr/>
          </p:nvSpPr>
          <p:spPr>
            <a:xfrm rot="10800000">
              <a:off x="1822373" y="492123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8"/>
            <p:cNvSpPr/>
            <p:nvPr/>
          </p:nvSpPr>
          <p:spPr>
            <a:xfrm rot="10800000">
              <a:off x="1550722" y="492123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8"/>
            <p:cNvSpPr/>
            <p:nvPr/>
          </p:nvSpPr>
          <p:spPr>
            <a:xfrm rot="10800000">
              <a:off x="2365673" y="463746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8"/>
            <p:cNvSpPr/>
            <p:nvPr/>
          </p:nvSpPr>
          <p:spPr>
            <a:xfrm rot="10800000">
              <a:off x="2094022" y="463746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8"/>
            <p:cNvSpPr/>
            <p:nvPr/>
          </p:nvSpPr>
          <p:spPr>
            <a:xfrm rot="10800000">
              <a:off x="2365673" y="492552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8"/>
            <p:cNvSpPr/>
            <p:nvPr/>
          </p:nvSpPr>
          <p:spPr>
            <a:xfrm rot="10800000">
              <a:off x="2094022" y="4925523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8"/>
            <p:cNvSpPr/>
            <p:nvPr/>
          </p:nvSpPr>
          <p:spPr>
            <a:xfrm rot="10800000">
              <a:off x="2908973" y="463404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8"/>
            <p:cNvSpPr/>
            <p:nvPr/>
          </p:nvSpPr>
          <p:spPr>
            <a:xfrm rot="10800000">
              <a:off x="2637322" y="463404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8"/>
            <p:cNvSpPr/>
            <p:nvPr/>
          </p:nvSpPr>
          <p:spPr>
            <a:xfrm rot="10800000">
              <a:off x="2908973" y="492209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8"/>
            <p:cNvSpPr/>
            <p:nvPr/>
          </p:nvSpPr>
          <p:spPr>
            <a:xfrm rot="10800000">
              <a:off x="2637322" y="4922098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8"/>
            <p:cNvSpPr/>
            <p:nvPr/>
          </p:nvSpPr>
          <p:spPr>
            <a:xfrm rot="10800000">
              <a:off x="3452273" y="463575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8"/>
            <p:cNvSpPr/>
            <p:nvPr/>
          </p:nvSpPr>
          <p:spPr>
            <a:xfrm rot="10800000">
              <a:off x="3180622" y="4635752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8"/>
            <p:cNvSpPr/>
            <p:nvPr/>
          </p:nvSpPr>
          <p:spPr>
            <a:xfrm rot="10800000">
              <a:off x="3452273" y="492381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8"/>
            <p:cNvSpPr/>
            <p:nvPr/>
          </p:nvSpPr>
          <p:spPr>
            <a:xfrm rot="10800000">
              <a:off x="3180622" y="4923810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8"/>
            <p:cNvSpPr/>
            <p:nvPr/>
          </p:nvSpPr>
          <p:spPr>
            <a:xfrm rot="10800000">
              <a:off x="3995573" y="463232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8"/>
            <p:cNvSpPr/>
            <p:nvPr/>
          </p:nvSpPr>
          <p:spPr>
            <a:xfrm rot="10800000">
              <a:off x="3723922" y="4632327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8"/>
            <p:cNvSpPr/>
            <p:nvPr/>
          </p:nvSpPr>
          <p:spPr>
            <a:xfrm rot="10800000">
              <a:off x="3995573" y="492038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8"/>
            <p:cNvSpPr/>
            <p:nvPr/>
          </p:nvSpPr>
          <p:spPr>
            <a:xfrm rot="10800000">
              <a:off x="3723922" y="4920385"/>
              <a:ext cx="108000" cy="10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7" name="Google Shape;697;p28"/>
          <p:cNvSpPr/>
          <p:nvPr/>
        </p:nvSpPr>
        <p:spPr>
          <a:xfrm rot="10800000">
            <a:off x="-9" y="3556898"/>
            <a:ext cx="1525500" cy="1525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70550"/>
            <a:ext cx="7704000" cy="57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Oswald"/>
              <a:buNone/>
              <a:defRPr sz="3500" b="1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681225"/>
            <a:ext cx="7704000" cy="28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4" r:id="rId5"/>
    <p:sldLayoutId id="2147483655" r:id="rId6"/>
    <p:sldLayoutId id="2147483659" r:id="rId7"/>
    <p:sldLayoutId id="2147483674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31"/>
          <p:cNvSpPr txBox="1">
            <a:spLocks noGrp="1"/>
          </p:cNvSpPr>
          <p:nvPr>
            <p:ph type="ctrTitle"/>
          </p:nvPr>
        </p:nvSpPr>
        <p:spPr>
          <a:xfrm>
            <a:off x="1328150" y="1719193"/>
            <a:ext cx="6291850" cy="199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2400" dirty="0"/>
              <a:t>Лекция </a:t>
            </a:r>
            <a:r>
              <a:rPr lang="ru-RU" sz="2400" dirty="0" smtClean="0"/>
              <a:t>4. 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Понятие </a:t>
            </a:r>
            <a:r>
              <a:rPr lang="ru-RU" sz="2400" dirty="0"/>
              <a:t>«контактной зоны» как сферы реализации </a:t>
            </a:r>
            <a:r>
              <a:rPr lang="ru-RU" sz="2400" dirty="0" smtClean="0"/>
              <a:t>сервисной </a:t>
            </a:r>
            <a:r>
              <a:rPr lang="ru-RU" sz="2400" dirty="0"/>
              <a:t>деятельности.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Виды </a:t>
            </a:r>
            <a:r>
              <a:rPr lang="ru-RU" sz="2400" dirty="0"/>
              <a:t>сервисной деятельности.</a:t>
            </a:r>
            <a:endParaRPr sz="2400" dirty="0"/>
          </a:p>
        </p:txBody>
      </p:sp>
      <p:sp>
        <p:nvSpPr>
          <p:cNvPr id="707" name="Google Shape;707;p31"/>
          <p:cNvSpPr txBox="1">
            <a:spLocks noGrp="1"/>
          </p:cNvSpPr>
          <p:nvPr>
            <p:ph type="subTitle" idx="1"/>
          </p:nvPr>
        </p:nvSpPr>
        <p:spPr>
          <a:xfrm>
            <a:off x="1067234" y="4077729"/>
            <a:ext cx="6813682" cy="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ru-RU" sz="1200" dirty="0" err="1"/>
              <a:t>Талыбова</a:t>
            </a:r>
            <a:r>
              <a:rPr lang="ru-RU" sz="1200" dirty="0"/>
              <a:t> </a:t>
            </a:r>
            <a:r>
              <a:rPr lang="ru-RU" sz="1200" dirty="0" err="1"/>
              <a:t>Зулейха</a:t>
            </a:r>
            <a:r>
              <a:rPr lang="ru-RU" sz="1200" dirty="0"/>
              <a:t> </a:t>
            </a:r>
            <a:r>
              <a:rPr lang="ru-RU" sz="1200" dirty="0" err="1"/>
              <a:t>Хошбахтовна</a:t>
            </a:r>
            <a:r>
              <a:rPr lang="ru-RU" sz="1200" dirty="0"/>
              <a:t> – преподаватель факультета СПО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713;p32"/>
          <p:cNvSpPr txBox="1">
            <a:spLocks/>
          </p:cNvSpPr>
          <p:nvPr/>
        </p:nvSpPr>
        <p:spPr>
          <a:xfrm>
            <a:off x="-73665" y="410966"/>
            <a:ext cx="8642312" cy="43048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7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495480" y="564844"/>
            <a:ext cx="8168306" cy="12974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dirty="0" smtClean="0"/>
              <a:t>прилегающая </a:t>
            </a:r>
            <a:r>
              <a:rPr lang="ru-RU" dirty="0"/>
              <a:t>к предприятию сервиса территория должна быть благоустроена, озеленена и иметь удобный подход и подъезд к предприятию; </a:t>
            </a:r>
            <a:r>
              <a:rPr lang="ru-RU" dirty="0" smtClean="0"/>
              <a:t>иметь стоянку</a:t>
            </a:r>
            <a:br>
              <a:rPr lang="ru-RU" dirty="0" smtClean="0"/>
            </a:br>
            <a:r>
              <a:rPr lang="ru-RU" dirty="0" smtClean="0"/>
              <a:t>для </a:t>
            </a:r>
            <a:r>
              <a:rPr lang="ru-RU" dirty="0"/>
              <a:t>автотранспорта. Вокруг предприятия сервиса, прежде всего, </a:t>
            </a:r>
            <a:r>
              <a:rPr lang="ru-RU" dirty="0" smtClean="0"/>
              <a:t>его </a:t>
            </a:r>
            <a:r>
              <a:rPr lang="ru-RU" dirty="0"/>
              <a:t>фасадной части, должно быть хорошее освещение: исправное, с чистыми лампами, желательно со светящимися элементами витрин, витражами и проч.</a:t>
            </a:r>
            <a:endParaRPr lang="ru-RU" dirty="0" smtClean="0"/>
          </a:p>
        </p:txBody>
      </p:sp>
      <p:sp>
        <p:nvSpPr>
          <p:cNvPr id="18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8969" y="989190"/>
            <a:ext cx="47226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4</a:t>
            </a:r>
            <a:endParaRPr dirty="0"/>
          </a:p>
        </p:txBody>
      </p:sp>
      <p:sp>
        <p:nvSpPr>
          <p:cNvPr id="1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8969" y="2009828"/>
            <a:ext cx="495479" cy="4660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5</a:t>
            </a:r>
            <a:endParaRPr dirty="0"/>
          </a:p>
        </p:txBody>
      </p:sp>
      <p:sp>
        <p:nvSpPr>
          <p:cNvPr id="38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481229" y="1833011"/>
            <a:ext cx="8073167" cy="28828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dirty="0"/>
              <a:t>е</a:t>
            </a:r>
            <a:r>
              <a:rPr lang="ru-RU" dirty="0" smtClean="0"/>
              <a:t>сли </a:t>
            </a:r>
            <a:r>
              <a:rPr lang="ru-RU" dirty="0"/>
              <a:t>предприятие сервиса находится на заводской или ведомственной территории, оно должно соответствовать архитектурному ансамблю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окружающих </a:t>
            </a:r>
            <a:r>
              <a:rPr lang="ru-RU" dirty="0"/>
              <a:t>строений.</a:t>
            </a:r>
          </a:p>
          <a:p>
            <a:pPr marL="0" lvl="0" indent="0">
              <a:spcBef>
                <a:spcPts val="1800"/>
              </a:spcBef>
            </a:pPr>
            <a:r>
              <a:rPr lang="ru-RU" dirty="0"/>
              <a:t>п</a:t>
            </a:r>
            <a:r>
              <a:rPr lang="ru-RU" dirty="0" smtClean="0"/>
              <a:t>редприятие </a:t>
            </a:r>
            <a:r>
              <a:rPr lang="ru-RU" dirty="0"/>
              <a:t>сервиса должно иметь привлекательное рекламно-художественное оформление (вывеску) с обозначением своей функциональной принадлежности</a:t>
            </a:r>
            <a:r>
              <a:rPr lang="ru-RU" dirty="0" smtClean="0"/>
              <a:t>.</a:t>
            </a:r>
          </a:p>
          <a:p>
            <a:pPr marL="0" lvl="0" indent="0">
              <a:spcBef>
                <a:spcPts val="2400"/>
              </a:spcBef>
            </a:pPr>
            <a:r>
              <a:rPr lang="ru-RU" dirty="0"/>
              <a:t>и</a:t>
            </a:r>
            <a:r>
              <a:rPr lang="ru-RU" dirty="0" smtClean="0"/>
              <a:t>нтерьер </a:t>
            </a:r>
            <a:r>
              <a:rPr lang="ru-RU" dirty="0"/>
              <a:t>помещения должен отвечать современным эстетическим нормам, оформлен в соответствие с художественным вкусом. Элементы интерьера воспитывают художественно-эстетические вкусы у посетителей и сотрудников, влияют на общий рост культуры, что проявляется в рациональном сочетании привлекательного внешнего вида с функциональным назначением.</a:t>
            </a:r>
          </a:p>
          <a:p>
            <a:pPr marL="0" lvl="0" indent="0">
              <a:spcBef>
                <a:spcPts val="1200"/>
              </a:spcBef>
            </a:pPr>
            <a:endParaRPr lang="ru-RU" dirty="0"/>
          </a:p>
          <a:p>
            <a:pPr marL="0" lvl="0" indent="0"/>
            <a:endParaRPr lang="ru-RU" dirty="0" smtClean="0"/>
          </a:p>
        </p:txBody>
      </p:sp>
      <p:sp>
        <p:nvSpPr>
          <p:cNvPr id="3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8969" y="2822812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6</a:t>
            </a:r>
            <a:endParaRPr dirty="0"/>
          </a:p>
        </p:txBody>
      </p:sp>
      <p:sp>
        <p:nvSpPr>
          <p:cNvPr id="10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9983" y="3759693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981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34"/>
          <p:cNvSpPr txBox="1">
            <a:spLocks noGrp="1"/>
          </p:cNvSpPr>
          <p:nvPr>
            <p:ph type="subTitle" idx="1"/>
          </p:nvPr>
        </p:nvSpPr>
        <p:spPr>
          <a:xfrm>
            <a:off x="1953159" y="1448412"/>
            <a:ext cx="5279847" cy="22597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ru-RU" sz="1500" dirty="0" smtClean="0"/>
              <a:t>В </a:t>
            </a:r>
            <a:r>
              <a:rPr lang="ru-RU" sz="1500" dirty="0"/>
              <a:t>настоящее время </a:t>
            </a:r>
            <a:r>
              <a:rPr lang="ru-RU" sz="1500" dirty="0" smtClean="0"/>
              <a:t>слабоизученный аспект </a:t>
            </a:r>
            <a:r>
              <a:rPr lang="ru-RU" sz="1500" dirty="0">
                <a:solidFill>
                  <a:srgbClr val="E06666"/>
                </a:solidFill>
              </a:rPr>
              <a:t>воздействия пространства контакта </a:t>
            </a:r>
            <a:r>
              <a:rPr lang="ru-RU" sz="1500" dirty="0" smtClean="0">
                <a:solidFill>
                  <a:srgbClr val="E06666"/>
                </a:solidFill>
              </a:rPr>
              <a:t>на </a:t>
            </a:r>
            <a:r>
              <a:rPr lang="ru-RU" sz="1500" dirty="0">
                <a:solidFill>
                  <a:srgbClr val="E06666"/>
                </a:solidFill>
              </a:rPr>
              <a:t>органы </a:t>
            </a:r>
            <a:r>
              <a:rPr lang="ru-RU" sz="1500" dirty="0" smtClean="0">
                <a:solidFill>
                  <a:srgbClr val="E06666"/>
                </a:solidFill>
              </a:rPr>
              <a:t>чувств: </a:t>
            </a:r>
            <a:r>
              <a:rPr lang="ru-RU" sz="1500" dirty="0" smtClean="0"/>
              <a:t>часть информации, воспринимаемая человеком через органы чувств, проникает </a:t>
            </a:r>
            <a:br>
              <a:rPr lang="ru-RU" sz="1500" dirty="0" smtClean="0"/>
            </a:br>
            <a:r>
              <a:rPr lang="ru-RU" sz="1500" dirty="0" smtClean="0"/>
              <a:t>в </a:t>
            </a:r>
            <a:r>
              <a:rPr lang="ru-RU" sz="1500" dirty="0"/>
              <a:t>подсознание </a:t>
            </a:r>
            <a:r>
              <a:rPr lang="ru-RU" sz="1500" dirty="0" smtClean="0"/>
              <a:t>и влияет на </a:t>
            </a:r>
            <a:r>
              <a:rPr lang="ru-RU" sz="1500" dirty="0"/>
              <a:t>настроение, </a:t>
            </a:r>
            <a:r>
              <a:rPr lang="ru-RU" sz="1500" dirty="0" smtClean="0"/>
              <a:t>работоспособность; вызывает </a:t>
            </a:r>
            <a:r>
              <a:rPr lang="ru-RU" sz="1500" dirty="0"/>
              <a:t>различные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эмоции </a:t>
            </a:r>
            <a:r>
              <a:rPr lang="ru-RU" sz="1500" dirty="0"/>
              <a:t>и </a:t>
            </a:r>
            <a:r>
              <a:rPr lang="ru-RU" sz="1500" dirty="0" smtClean="0"/>
              <a:t>оказывает непосредственное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влияние </a:t>
            </a:r>
            <a:r>
              <a:rPr lang="ru-RU" sz="1500" dirty="0" smtClean="0"/>
              <a:t>на процесс принятие решения (например</a:t>
            </a:r>
            <a:r>
              <a:rPr lang="ru-RU" sz="1500" dirty="0"/>
              <a:t>, </a:t>
            </a:r>
            <a:r>
              <a:rPr lang="ru-RU" sz="1500" dirty="0" smtClean="0"/>
              <a:t>запахи </a:t>
            </a:r>
            <a:r>
              <a:rPr lang="ru-RU" sz="1500" dirty="0" smtClean="0"/>
              <a:t>способствуют </a:t>
            </a:r>
            <a:r>
              <a:rPr lang="ru-RU" sz="1500" dirty="0"/>
              <a:t>нормализации психологического состояния </a:t>
            </a:r>
            <a:r>
              <a:rPr lang="ru-RU" sz="1500" dirty="0" smtClean="0"/>
              <a:t>клиента)</a:t>
            </a:r>
          </a:p>
        </p:txBody>
      </p:sp>
    </p:spTree>
    <p:extLst>
      <p:ext uri="{BB962C8B-B14F-4D97-AF65-F5344CB8AC3E}">
        <p14:creationId xmlns:p14="http://schemas.microsoft.com/office/powerpoint/2010/main" val="279772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6378" y="396929"/>
            <a:ext cx="8065185" cy="702666"/>
          </a:xfrm>
          <a:solidFill>
            <a:srgbClr val="EDF2F4"/>
          </a:solidFill>
        </p:spPr>
        <p:txBody>
          <a:bodyPr/>
          <a:lstStyle/>
          <a:p>
            <a:pPr algn="ctr"/>
            <a:r>
              <a:rPr lang="ru-RU" sz="2200" dirty="0"/>
              <a:t>Рабочее пространство </a:t>
            </a:r>
            <a:r>
              <a:rPr lang="ru-RU" sz="2200" dirty="0" smtClean="0"/>
              <a:t>современного </a:t>
            </a:r>
            <a:r>
              <a:rPr lang="ru-RU" sz="2200" dirty="0"/>
              <a:t>типа </a:t>
            </a:r>
            <a:r>
              <a:rPr lang="ru-RU" sz="2200" dirty="0" smtClean="0"/>
              <a:t>делится </a:t>
            </a:r>
            <a:r>
              <a:rPr lang="ru-RU" sz="2200" dirty="0"/>
              <a:t>на две зоны: </a:t>
            </a:r>
            <a:r>
              <a:rPr lang="ru-RU" sz="2200" dirty="0">
                <a:solidFill>
                  <a:srgbClr val="E06666"/>
                </a:solidFill>
              </a:rPr>
              <a:t>фронт-офис и </a:t>
            </a:r>
            <a:r>
              <a:rPr lang="ru-RU" sz="2200" dirty="0" smtClean="0">
                <a:solidFill>
                  <a:srgbClr val="E06666"/>
                </a:solidFill>
              </a:rPr>
              <a:t>бэк-офис</a:t>
            </a:r>
            <a:r>
              <a:rPr lang="ru-RU" sz="2400" dirty="0">
                <a:solidFill>
                  <a:srgbClr val="E06666"/>
                </a:solidFill>
              </a:rPr>
              <a:t/>
            </a:r>
            <a:br>
              <a:rPr lang="ru-RU" sz="2400" dirty="0">
                <a:solidFill>
                  <a:srgbClr val="E06666"/>
                </a:solidFill>
              </a:rPr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3638" y="1488094"/>
            <a:ext cx="8065185" cy="3300900"/>
          </a:xfrm>
        </p:spPr>
        <p:txBody>
          <a:bodyPr/>
          <a:lstStyle/>
          <a:p>
            <a:pPr marL="152400" indent="0" algn="just">
              <a:buNone/>
            </a:pPr>
            <a:r>
              <a:rPr lang="ru-RU" sz="1600" b="1" dirty="0" smtClean="0">
                <a:solidFill>
                  <a:srgbClr val="E06666"/>
                </a:solidFill>
              </a:rPr>
              <a:t>Фронт-офисы </a:t>
            </a:r>
            <a:r>
              <a:rPr lang="ru-RU" sz="1600" dirty="0"/>
              <a:t>различаются в зависимости от деятельности </a:t>
            </a:r>
            <a:r>
              <a:rPr lang="ru-RU" sz="1600" dirty="0" smtClean="0"/>
              <a:t>организации</a:t>
            </a:r>
            <a:r>
              <a:rPr lang="ru-RU" sz="1600" dirty="0">
                <a:solidFill>
                  <a:schemeClr val="tx1"/>
                </a:solidFill>
                <a:latin typeface="Montserrat" panose="020B0604020202020204" charset="-52"/>
              </a:rPr>
              <a:t> –</a:t>
            </a:r>
            <a:r>
              <a:rPr lang="ru-RU" sz="1600" dirty="0" smtClean="0"/>
              <a:t> это могут </a:t>
            </a:r>
            <a:r>
              <a:rPr lang="ru-RU" sz="1600" dirty="0"/>
              <a:t>быть и достаточно большие пространства,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как </a:t>
            </a:r>
            <a:r>
              <a:rPr lang="ru-RU" sz="1600" dirty="0"/>
              <a:t>в любом торговом предприятии, что обусловлено коммерческой спецификой, и небольшие комнаты для общения и консультирования клиентов, как, например, в юридических конторах</a:t>
            </a:r>
            <a:r>
              <a:rPr lang="ru-RU" sz="1600" dirty="0" smtClean="0"/>
              <a:t>.</a:t>
            </a:r>
          </a:p>
          <a:p>
            <a:pPr marL="152400" indent="0">
              <a:buNone/>
            </a:pPr>
            <a:endParaRPr lang="ru-RU" sz="1600" dirty="0" smtClean="0"/>
          </a:p>
          <a:p>
            <a:pPr marL="152400" indent="0" algn="just">
              <a:buNone/>
            </a:pPr>
            <a:r>
              <a:rPr lang="ru-RU" sz="1600" b="1" dirty="0" smtClean="0">
                <a:solidFill>
                  <a:srgbClr val="E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1600" b="1" dirty="0" smtClean="0">
                <a:solidFill>
                  <a:srgbClr val="E06666"/>
                </a:solidFill>
              </a:rPr>
              <a:t>эк-офис </a:t>
            </a:r>
            <a:r>
              <a:rPr lang="ru-RU" sz="1600" dirty="0" smtClean="0">
                <a:solidFill>
                  <a:schemeClr val="tx1"/>
                </a:solidFill>
                <a:latin typeface="Montserrat" panose="020B0604020202020204" charset="-52"/>
              </a:rPr>
              <a:t>–</a:t>
            </a:r>
            <a:r>
              <a:rPr lang="ru-RU" sz="1600" b="1" dirty="0" smtClean="0">
                <a:solidFill>
                  <a:srgbClr val="E06666"/>
                </a:solidFill>
              </a:rPr>
              <a:t> </a:t>
            </a:r>
            <a:r>
              <a:rPr lang="ru-RU" sz="1600" dirty="0" smtClean="0"/>
              <a:t>помещения </a:t>
            </a:r>
            <a:r>
              <a:rPr lang="ru-RU" sz="1600" dirty="0"/>
              <a:t>кабинетного типа, объединенные по теме направленности рода деятельности </a:t>
            </a:r>
            <a:r>
              <a:rPr lang="ru-RU" sz="1600" dirty="0" smtClean="0"/>
              <a:t>подразделения. Все помещения скрыты </a:t>
            </a:r>
            <a:r>
              <a:rPr lang="ru-RU" sz="1600" dirty="0"/>
              <a:t>от глаз клиентов и предназначены исключительно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для </a:t>
            </a:r>
            <a:r>
              <a:rPr lang="ru-RU" sz="1600" dirty="0"/>
              <a:t>внутренней работы </a:t>
            </a:r>
            <a:r>
              <a:rPr lang="ru-RU" sz="1600" dirty="0" smtClean="0"/>
              <a:t>предприятия; более того в таких помещениях </a:t>
            </a:r>
            <a:br>
              <a:rPr lang="ru-RU" sz="1600" dirty="0" smtClean="0"/>
            </a:br>
            <a:r>
              <a:rPr lang="ru-RU" sz="1600" dirty="0" smtClean="0"/>
              <a:t>как </a:t>
            </a:r>
            <a:r>
              <a:rPr lang="ru-RU" sz="1600" dirty="0"/>
              <a:t>касса, комната охраны, техническая </a:t>
            </a:r>
            <a:r>
              <a:rPr lang="ru-RU" sz="1600" dirty="0" smtClean="0"/>
              <a:t>комната доступ </a:t>
            </a:r>
            <a:r>
              <a:rPr lang="ru-RU" sz="1600" dirty="0"/>
              <a:t>должен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быть </a:t>
            </a:r>
            <a:r>
              <a:rPr lang="ru-RU" sz="1600" dirty="0"/>
              <a:t>ограничен и для сотрудников предприятия. </a:t>
            </a:r>
          </a:p>
          <a:p>
            <a:pPr marL="152400" indent="0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7495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713;p32"/>
          <p:cNvSpPr txBox="1">
            <a:spLocks/>
          </p:cNvSpPr>
          <p:nvPr/>
        </p:nvSpPr>
        <p:spPr>
          <a:xfrm>
            <a:off x="0" y="1331613"/>
            <a:ext cx="8210142" cy="33561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156" y="566583"/>
            <a:ext cx="8100986" cy="570600"/>
          </a:xfrm>
        </p:spPr>
        <p:txBody>
          <a:bodyPr/>
          <a:lstStyle/>
          <a:p>
            <a:r>
              <a:rPr lang="ru-RU" sz="2600" dirty="0" smtClean="0"/>
              <a:t>3</a:t>
            </a:r>
            <a:r>
              <a:rPr lang="ru-RU" sz="2600" dirty="0"/>
              <a:t>. Процесс контакта между клиентом и исполнителем</a:t>
            </a:r>
          </a:p>
        </p:txBody>
      </p:sp>
      <p:sp>
        <p:nvSpPr>
          <p:cNvPr id="17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109156" y="1720473"/>
            <a:ext cx="7991830" cy="25784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07000"/>
              </a:lnSpc>
            </a:pPr>
            <a:r>
              <a:rPr lang="ru-RU" sz="1600" dirty="0"/>
              <a:t>Ключевым отличием </a:t>
            </a:r>
            <a:r>
              <a:rPr lang="ru-RU" sz="1600" b="1" dirty="0" smtClean="0">
                <a:solidFill>
                  <a:srgbClr val="E06666"/>
                </a:solidFill>
              </a:rPr>
              <a:t>процесса обслуживания </a:t>
            </a:r>
            <a:r>
              <a:rPr lang="ru-RU" sz="1600" dirty="0" smtClean="0"/>
              <a:t>от </a:t>
            </a:r>
            <a:r>
              <a:rPr lang="ru-RU" sz="1600" dirty="0"/>
              <a:t>производственного процесса является участие клиента в </a:t>
            </a:r>
            <a:r>
              <a:rPr lang="ru-RU" sz="1600" dirty="0" smtClean="0"/>
              <a:t>операционных </a:t>
            </a:r>
            <a:r>
              <a:rPr lang="ru-RU" sz="1600" dirty="0"/>
              <a:t>процессах. </a:t>
            </a:r>
            <a:endParaRPr lang="ru-RU" sz="1600" dirty="0" smtClean="0"/>
          </a:p>
          <a:p>
            <a:pPr marL="0" lvl="0" indent="0" algn="ctr">
              <a:lnSpc>
                <a:spcPct val="107000"/>
              </a:lnSpc>
            </a:pPr>
            <a:r>
              <a:rPr lang="ru-RU" sz="1600" b="1" dirty="0" smtClean="0"/>
              <a:t>Объектом </a:t>
            </a:r>
            <a:r>
              <a:rPr lang="ru-RU" sz="1600" b="1" dirty="0"/>
              <a:t>воздействия и участником создания сервисного продукта </a:t>
            </a:r>
            <a:r>
              <a:rPr lang="ru-RU" sz="1600" dirty="0"/>
              <a:t>является </a:t>
            </a:r>
            <a:r>
              <a:rPr lang="ru-RU" sz="1600" b="1" dirty="0"/>
              <a:t>человек</a:t>
            </a:r>
            <a:r>
              <a:rPr lang="ru-RU" sz="1600" dirty="0"/>
              <a:t> – клиент, который выступает не только потребителем услуги, но и создателем проблем для сервисной организации</a:t>
            </a:r>
            <a:r>
              <a:rPr lang="ru-RU" sz="1600" dirty="0" smtClean="0"/>
              <a:t>.</a:t>
            </a:r>
          </a:p>
          <a:p>
            <a:pPr marL="0" lvl="0" indent="0" algn="just">
              <a:lnSpc>
                <a:spcPct val="107000"/>
              </a:lnSpc>
            </a:pPr>
            <a:endParaRPr lang="ru-RU" sz="1600" dirty="0"/>
          </a:p>
          <a:p>
            <a:pPr marL="0" lvl="0" indent="0" algn="ctr">
              <a:lnSpc>
                <a:spcPct val="107000"/>
              </a:lnSpc>
            </a:pPr>
            <a:r>
              <a:rPr lang="ru-RU" sz="1600" dirty="0"/>
              <a:t>В соответствии со степенью </a:t>
            </a:r>
            <a:r>
              <a:rPr lang="ru-RU" sz="1600" dirty="0" smtClean="0"/>
              <a:t>контакта клиента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 </a:t>
            </a:r>
            <a:r>
              <a:rPr lang="ru-RU" sz="1600" dirty="0"/>
              <a:t>операционных процессах услуги варьируются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от </a:t>
            </a:r>
            <a:r>
              <a:rPr lang="ru-RU" sz="1600" b="1" dirty="0" err="1"/>
              <a:t>высококонтактных</a:t>
            </a:r>
            <a:r>
              <a:rPr lang="ru-RU" sz="1600" dirty="0"/>
              <a:t> </a:t>
            </a:r>
            <a:r>
              <a:rPr lang="ru-RU" sz="1600" dirty="0" smtClean="0"/>
              <a:t>до </a:t>
            </a:r>
            <a:r>
              <a:rPr lang="ru-RU" sz="1600" b="1" dirty="0" err="1"/>
              <a:t>низкоконтактных</a:t>
            </a:r>
            <a:r>
              <a:rPr lang="ru-RU" sz="1600" dirty="0"/>
              <a:t>. 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89269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713;p32"/>
          <p:cNvSpPr txBox="1">
            <a:spLocks/>
          </p:cNvSpPr>
          <p:nvPr/>
        </p:nvSpPr>
        <p:spPr>
          <a:xfrm>
            <a:off x="-52747" y="1230167"/>
            <a:ext cx="8155025" cy="34807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7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38530" y="1507452"/>
            <a:ext cx="7991830" cy="33530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ru-RU" sz="1600" b="1" dirty="0">
                <a:solidFill>
                  <a:srgbClr val="E06666"/>
                </a:solidFill>
              </a:rPr>
              <a:t>Исполнитель услуг </a:t>
            </a:r>
            <a:r>
              <a:rPr lang="ru-RU" sz="1600" dirty="0" smtClean="0"/>
              <a:t>является специалистом </a:t>
            </a:r>
            <a:r>
              <a:rPr lang="ru-RU" sz="1600" dirty="0"/>
              <a:t>по сервисным операциям, продавцом и частью самого сервисного </a:t>
            </a:r>
            <a:r>
              <a:rPr lang="ru-RU" sz="1600" dirty="0" smtClean="0"/>
              <a:t>продукта. Из-за </a:t>
            </a:r>
            <a:r>
              <a:rPr lang="ru-RU" sz="1600" dirty="0"/>
              <a:t>неосязаемости услуги ему приходится выступать своеобразным экспертом, </a:t>
            </a:r>
            <a:r>
              <a:rPr lang="ru-RU" sz="1600" dirty="0" smtClean="0"/>
              <a:t>на </a:t>
            </a:r>
            <a:r>
              <a:rPr lang="ru-RU" sz="1600" dirty="0"/>
              <a:t>чьи знания полагается клиент. </a:t>
            </a:r>
            <a:endParaRPr lang="ru-RU" sz="1600" dirty="0" smtClean="0"/>
          </a:p>
          <a:p>
            <a:pPr marL="0" lvl="0" indent="0" algn="just"/>
            <a:endParaRPr lang="ru-RU" sz="1600" dirty="0"/>
          </a:p>
          <a:p>
            <a:pPr marL="0" lvl="0" indent="0" algn="just"/>
            <a:r>
              <a:rPr lang="ru-RU" sz="1600" dirty="0" smtClean="0"/>
              <a:t>Клиенты </a:t>
            </a:r>
            <a:r>
              <a:rPr lang="ru-RU" sz="1600" dirty="0"/>
              <a:t>оценивают внешний вид служащих, </a:t>
            </a:r>
            <a:r>
              <a:rPr lang="ru-RU" sz="1600" dirty="0" smtClean="0"/>
              <a:t>умение </a:t>
            </a:r>
            <a:r>
              <a:rPr lang="ru-RU" sz="1600" dirty="0"/>
              <a:t>обращаться,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а </a:t>
            </a:r>
            <a:r>
              <a:rPr lang="ru-RU" sz="1600" dirty="0"/>
              <a:t>также специальные (технические) </a:t>
            </a:r>
            <a:r>
              <a:rPr lang="ru-RU" sz="1600" dirty="0" smtClean="0"/>
              <a:t>навыки: для </a:t>
            </a:r>
            <a:r>
              <a:rPr lang="ru-RU" sz="1600" dirty="0"/>
              <a:t>персонала контактирующего с клиентами, важны межличностное общение, умение одеваться, умение, работая с клиентом, создавать желаемое обслуживание.</a:t>
            </a:r>
          </a:p>
        </p:txBody>
      </p:sp>
    </p:spTree>
    <p:extLst>
      <p:ext uri="{BB962C8B-B14F-4D97-AF65-F5344CB8AC3E}">
        <p14:creationId xmlns:p14="http://schemas.microsoft.com/office/powerpoint/2010/main" val="94826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713;p32"/>
          <p:cNvSpPr txBox="1">
            <a:spLocks/>
          </p:cNvSpPr>
          <p:nvPr/>
        </p:nvSpPr>
        <p:spPr>
          <a:xfrm>
            <a:off x="-73665" y="1345914"/>
            <a:ext cx="8164369" cy="33699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0" name="Google Shape;713;p32"/>
          <p:cNvSpPr txBox="1">
            <a:spLocks/>
          </p:cNvSpPr>
          <p:nvPr/>
        </p:nvSpPr>
        <p:spPr>
          <a:xfrm>
            <a:off x="-73665" y="1345914"/>
            <a:ext cx="8164369" cy="33699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699" y="223964"/>
            <a:ext cx="7848647" cy="1059193"/>
          </a:xfrm>
        </p:spPr>
        <p:txBody>
          <a:bodyPr/>
          <a:lstStyle/>
          <a:p>
            <a:pPr algn="ctr"/>
            <a:r>
              <a:rPr lang="ru-RU" sz="2000" dirty="0"/>
              <a:t>Удачные взаимоотношения между потребителями и продуцентами услуг строятся на взаимной удовлетворенности от полученных результатов, и должны отвечать следующим условиям:</a:t>
            </a:r>
          </a:p>
        </p:txBody>
      </p:sp>
      <p:sp>
        <p:nvSpPr>
          <p:cNvPr id="17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400341" y="1519027"/>
            <a:ext cx="8168306" cy="308769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1500" dirty="0" smtClean="0"/>
              <a:t>Первый </a:t>
            </a:r>
            <a:r>
              <a:rPr lang="ru-RU" sz="1500" dirty="0"/>
              <a:t>сотрудник, вступающий в контакт с посетителем, должен </a:t>
            </a:r>
            <a:r>
              <a:rPr lang="ru-RU" sz="1500" dirty="0" smtClean="0"/>
              <a:t>быть </a:t>
            </a:r>
            <a:r>
              <a:rPr lang="ru-RU" sz="1500" dirty="0"/>
              <a:t>профессионалом в своей области (пройти специальное обучение</a:t>
            </a:r>
            <a:r>
              <a:rPr lang="ru-RU" sz="1500" dirty="0" smtClean="0"/>
              <a:t>).</a:t>
            </a:r>
          </a:p>
          <a:p>
            <a:pPr marL="0" lvl="0" indent="0">
              <a:spcAft>
                <a:spcPts val="1200"/>
              </a:spcAft>
            </a:pPr>
            <a:endParaRPr lang="ru-RU" sz="1500" dirty="0"/>
          </a:p>
          <a:p>
            <a:pPr marL="0" lvl="0" indent="0"/>
            <a:r>
              <a:rPr lang="ru-RU" sz="1500" dirty="0" smtClean="0"/>
              <a:t>Для </a:t>
            </a:r>
            <a:r>
              <a:rPr lang="ru-RU" sz="1500" dirty="0"/>
              <a:t>эффективного профессионального контакта необходимо строгое соблюдение установленного режима работы, сотрудники должны присутствовать на рабочих местах</a:t>
            </a:r>
            <a:r>
              <a:rPr lang="ru-RU" sz="1500" dirty="0" smtClean="0"/>
              <a:t>.</a:t>
            </a:r>
          </a:p>
          <a:p>
            <a:pPr marL="0" lvl="0" indent="0"/>
            <a:endParaRPr lang="ru-RU" sz="1500" dirty="0"/>
          </a:p>
          <a:p>
            <a:pPr marL="0" lvl="0" indent="0"/>
            <a:r>
              <a:rPr lang="ru-RU" sz="1500" dirty="0" smtClean="0"/>
              <a:t>Сотрудник, вступающие в контакт с клиентом, должен иметь  соответствующий имиджу фирмы внешний облик. К </a:t>
            </a:r>
            <a:r>
              <a:rPr lang="ru-RU" sz="1500" dirty="0"/>
              <a:t>имиджу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в </a:t>
            </a:r>
            <a:r>
              <a:rPr lang="ru-RU" sz="1500" dirty="0"/>
              <a:t>контактной зоне относятся фирменная одежда, </a:t>
            </a:r>
            <a:r>
              <a:rPr lang="ru-RU" sz="1500" dirty="0" smtClean="0"/>
              <a:t>соответствующая </a:t>
            </a:r>
            <a:r>
              <a:rPr lang="ru-RU" sz="1500" dirty="0"/>
              <a:t>профессиональному назначению, также хорошие </a:t>
            </a:r>
            <a:r>
              <a:rPr lang="ru-RU" sz="1500" dirty="0" smtClean="0"/>
              <a:t>манеры.</a:t>
            </a:r>
          </a:p>
        </p:txBody>
      </p:sp>
      <p:sp>
        <p:nvSpPr>
          <p:cNvPr id="18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-25481" y="1793938"/>
            <a:ext cx="47226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</a:t>
            </a:r>
            <a:endParaRPr dirty="0"/>
          </a:p>
        </p:txBody>
      </p:sp>
      <p:sp>
        <p:nvSpPr>
          <p:cNvPr id="1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-48700" y="2596865"/>
            <a:ext cx="495479" cy="4660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2</a:t>
            </a:r>
            <a:endParaRPr dirty="0"/>
          </a:p>
        </p:txBody>
      </p:sp>
      <p:sp>
        <p:nvSpPr>
          <p:cNvPr id="3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-60309" y="3493689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269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713;p32"/>
          <p:cNvSpPr txBox="1">
            <a:spLocks/>
          </p:cNvSpPr>
          <p:nvPr/>
        </p:nvSpPr>
        <p:spPr>
          <a:xfrm>
            <a:off x="-115747" y="1051606"/>
            <a:ext cx="8291690" cy="31384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7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507090" y="1333832"/>
            <a:ext cx="8168306" cy="308769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endParaRPr lang="ru-RU" sz="1500" dirty="0" smtClean="0"/>
          </a:p>
          <a:p>
            <a:pPr marL="0" lvl="0" indent="0"/>
            <a:r>
              <a:rPr lang="ru-RU" sz="1500" dirty="0" smtClean="0"/>
              <a:t>Сотрудники </a:t>
            </a:r>
            <a:r>
              <a:rPr lang="ru-RU" sz="1500" dirty="0"/>
              <a:t>должны демонстрировать такое </a:t>
            </a:r>
            <a:r>
              <a:rPr lang="ru-RU" sz="1500" dirty="0" smtClean="0"/>
              <a:t>качество,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как способность </a:t>
            </a:r>
            <a:r>
              <a:rPr lang="ru-RU" sz="1500" dirty="0"/>
              <a:t>вызвать к себе доверие клиента</a:t>
            </a:r>
            <a:r>
              <a:rPr lang="ru-RU" sz="1500" dirty="0" smtClean="0"/>
              <a:t>.</a:t>
            </a:r>
          </a:p>
          <a:p>
            <a:pPr marL="0" lvl="0" indent="0"/>
            <a:endParaRPr lang="ru-RU" sz="1500" dirty="0"/>
          </a:p>
          <a:p>
            <a:pPr marL="0" lvl="0" indent="0">
              <a:spcBef>
                <a:spcPts val="1200"/>
              </a:spcBef>
            </a:pPr>
            <a:r>
              <a:rPr lang="ru-RU" sz="1500" dirty="0"/>
              <a:t>В общении должен выражаться достаточный уровень культуры общения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с </a:t>
            </a:r>
            <a:r>
              <a:rPr lang="ru-RU" sz="1500" dirty="0"/>
              <a:t>посетителями, умение выбрать </a:t>
            </a:r>
            <a:r>
              <a:rPr lang="ru-RU" sz="1500" dirty="0" smtClean="0"/>
              <a:t>официальную форму обращения.</a:t>
            </a:r>
          </a:p>
          <a:p>
            <a:pPr marL="0" lvl="0" indent="0"/>
            <a:endParaRPr lang="ru-RU" sz="1500" dirty="0"/>
          </a:p>
          <a:p>
            <a:pPr marL="0" lvl="0" indent="0"/>
            <a:r>
              <a:rPr lang="ru-RU" sz="1500" dirty="0" smtClean="0"/>
              <a:t>Для того чтобы </a:t>
            </a:r>
            <a:r>
              <a:rPr lang="ru-RU" sz="1500" dirty="0"/>
              <a:t>контакт проходил без эмоционального напряжения,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с </a:t>
            </a:r>
            <a:r>
              <a:rPr lang="ru-RU" sz="1500" dirty="0"/>
              <a:t>взаимным пониманием, хорошим настроением, надо уметь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пользоваться </a:t>
            </a:r>
            <a:r>
              <a:rPr lang="ru-RU" sz="1500" dirty="0"/>
              <a:t>знаниями в области коммуникативной </a:t>
            </a:r>
            <a:r>
              <a:rPr lang="ru-RU" sz="1500" dirty="0" smtClean="0"/>
              <a:t>психологии</a:t>
            </a:r>
          </a:p>
          <a:p>
            <a:pPr marL="0" lvl="0" indent="0"/>
            <a:endParaRPr lang="ru-RU" sz="1500" dirty="0"/>
          </a:p>
        </p:txBody>
      </p:sp>
      <p:sp>
        <p:nvSpPr>
          <p:cNvPr id="18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46439" y="1608744"/>
            <a:ext cx="47226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4</a:t>
            </a:r>
            <a:endParaRPr dirty="0"/>
          </a:p>
        </p:txBody>
      </p:sp>
      <p:sp>
        <p:nvSpPr>
          <p:cNvPr id="1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23220" y="2411671"/>
            <a:ext cx="495479" cy="4660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5</a:t>
            </a:r>
            <a:endParaRPr dirty="0"/>
          </a:p>
        </p:txBody>
      </p:sp>
      <p:sp>
        <p:nvSpPr>
          <p:cNvPr id="3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1611" y="3308495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6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-115748" y="4190034"/>
            <a:ext cx="8009681" cy="1134319"/>
          </a:xfrm>
          <a:prstGeom prst="rect">
            <a:avLst/>
          </a:prstGeom>
          <a:solidFill>
            <a:srgbClr val="EDF2F4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606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713;p32"/>
          <p:cNvSpPr txBox="1">
            <a:spLocks/>
          </p:cNvSpPr>
          <p:nvPr/>
        </p:nvSpPr>
        <p:spPr>
          <a:xfrm>
            <a:off x="-73665" y="1345914"/>
            <a:ext cx="8164369" cy="3631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0" name="Google Shape;713;p32"/>
          <p:cNvSpPr txBox="1">
            <a:spLocks/>
          </p:cNvSpPr>
          <p:nvPr/>
        </p:nvSpPr>
        <p:spPr>
          <a:xfrm>
            <a:off x="-60309" y="831877"/>
            <a:ext cx="8523184" cy="368569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778" y="215926"/>
            <a:ext cx="7213190" cy="516816"/>
          </a:xfrm>
        </p:spPr>
        <p:txBody>
          <a:bodyPr/>
          <a:lstStyle/>
          <a:p>
            <a:pPr algn="ctr"/>
            <a:r>
              <a:rPr lang="ru-RU" sz="2400" dirty="0" smtClean="0"/>
              <a:t>4. </a:t>
            </a:r>
            <a:r>
              <a:rPr lang="ru-RU" sz="2400" dirty="0"/>
              <a:t>Содержание контакта</a:t>
            </a:r>
          </a:p>
        </p:txBody>
      </p:sp>
      <p:sp>
        <p:nvSpPr>
          <p:cNvPr id="17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435169" y="1030147"/>
            <a:ext cx="8187969" cy="39469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1600" dirty="0"/>
              <a:t>Содержательная часть прямого взаимодействия заказчика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с </a:t>
            </a:r>
            <a:r>
              <a:rPr lang="ru-RU" sz="1600" dirty="0"/>
              <a:t>представителем службы сервиса должна вызвать чувство </a:t>
            </a:r>
            <a:r>
              <a:rPr lang="ru-RU" sz="1600" dirty="0" smtClean="0"/>
              <a:t>удовлетворения </a:t>
            </a:r>
            <a:r>
              <a:rPr lang="ru-RU" sz="1600" dirty="0"/>
              <a:t>у клиента. </a:t>
            </a:r>
            <a:r>
              <a:rPr lang="ru-RU" sz="1600" dirty="0" smtClean="0"/>
              <a:t>Если </a:t>
            </a:r>
            <a:r>
              <a:rPr lang="ru-RU" sz="1600" dirty="0"/>
              <a:t>есть возможность, необходимо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быстро </a:t>
            </a:r>
            <a:r>
              <a:rPr lang="ru-RU" sz="1600" dirty="0"/>
              <a:t>и качественно выполнить услугу. Если нет технической возможности, предложить альтернативы. </a:t>
            </a:r>
            <a:r>
              <a:rPr lang="ru-RU" sz="1600" dirty="0" smtClean="0"/>
              <a:t>Если </a:t>
            </a:r>
            <a:r>
              <a:rPr lang="ru-RU" sz="1600" dirty="0"/>
              <a:t>у </a:t>
            </a:r>
            <a:r>
              <a:rPr lang="ru-RU" sz="1600" dirty="0" smtClean="0"/>
              <a:t>данного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предприятия </a:t>
            </a:r>
            <a:r>
              <a:rPr lang="ru-RU" sz="1600" dirty="0"/>
              <a:t>нет возможности предоставить услугу, </a:t>
            </a:r>
            <a:r>
              <a:rPr lang="ru-RU" sz="1600" dirty="0" smtClean="0"/>
              <a:t>дать </a:t>
            </a:r>
            <a:r>
              <a:rPr lang="ru-RU" sz="1600" dirty="0"/>
              <a:t>информацию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о </a:t>
            </a:r>
            <a:r>
              <a:rPr lang="ru-RU" sz="1600" dirty="0"/>
              <a:t>предприятиях (дать адрес, телефон), которые могут ему помочь</a:t>
            </a:r>
            <a:r>
              <a:rPr lang="ru-RU" sz="1600" dirty="0" smtClean="0"/>
              <a:t>.</a:t>
            </a:r>
          </a:p>
          <a:p>
            <a:pPr marL="0" lvl="0" indent="0"/>
            <a:endParaRPr lang="ru-RU" sz="1600" dirty="0" smtClean="0"/>
          </a:p>
          <a:p>
            <a:pPr marL="0" lvl="0" indent="0"/>
            <a:r>
              <a:rPr lang="ru-RU" sz="1600" dirty="0" smtClean="0"/>
              <a:t>Следует </a:t>
            </a:r>
            <a:r>
              <a:rPr lang="ru-RU" sz="1600" dirty="0"/>
              <a:t>максимально использовать непрямое воздействие на психику клиента через необходимые сведения о предоставляемых услугах и формах обслуживания, которые нужно представить красиво и эффектно</a:t>
            </a:r>
            <a:r>
              <a:rPr lang="ru-RU" sz="1600" dirty="0" smtClean="0"/>
              <a:t>.</a:t>
            </a:r>
          </a:p>
          <a:p>
            <a:pPr marL="0" lvl="0" indent="0"/>
            <a:endParaRPr lang="ru-RU" sz="1600" dirty="0"/>
          </a:p>
          <a:p>
            <a:pPr marL="0" lvl="0" indent="0"/>
            <a:r>
              <a:rPr lang="ru-RU" sz="1600" dirty="0" smtClean="0"/>
              <a:t>Образцы </a:t>
            </a:r>
            <a:r>
              <a:rPr lang="ru-RU" sz="1600" dirty="0"/>
              <a:t>изготавливаемых изделий, </a:t>
            </a:r>
            <a:r>
              <a:rPr lang="ru-RU" sz="1600" dirty="0" smtClean="0"/>
              <a:t>используемые материалы</a:t>
            </a:r>
            <a:br>
              <a:rPr lang="ru-RU" sz="1600" dirty="0" smtClean="0"/>
            </a:br>
            <a:r>
              <a:rPr lang="ru-RU" sz="1600" dirty="0" smtClean="0"/>
              <a:t>должны </a:t>
            </a:r>
            <a:r>
              <a:rPr lang="ru-RU" sz="1600" dirty="0"/>
              <a:t>находиться в </a:t>
            </a:r>
            <a:r>
              <a:rPr lang="ru-RU" sz="1600" dirty="0" smtClean="0"/>
              <a:t>открытом, </a:t>
            </a:r>
            <a:r>
              <a:rPr lang="ru-RU" sz="1600" dirty="0"/>
              <a:t>хорошо обозримом </a:t>
            </a:r>
            <a:r>
              <a:rPr lang="ru-RU" sz="1600" dirty="0" smtClean="0"/>
              <a:t>месте.</a:t>
            </a:r>
          </a:p>
          <a:p>
            <a:pPr marL="0" lvl="0" indent="0"/>
            <a:endParaRPr lang="ru-RU" sz="1500" dirty="0"/>
          </a:p>
        </p:txBody>
      </p:sp>
      <p:sp>
        <p:nvSpPr>
          <p:cNvPr id="18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-60309" y="1823265"/>
            <a:ext cx="47226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</a:t>
            </a:r>
            <a:endParaRPr dirty="0"/>
          </a:p>
        </p:txBody>
      </p:sp>
      <p:sp>
        <p:nvSpPr>
          <p:cNvPr id="1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-60309" y="3161811"/>
            <a:ext cx="495479" cy="4660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2</a:t>
            </a:r>
            <a:endParaRPr dirty="0"/>
          </a:p>
        </p:txBody>
      </p:sp>
      <p:sp>
        <p:nvSpPr>
          <p:cNvPr id="3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-48701" y="4117844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084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50470" y="729205"/>
            <a:ext cx="9178723" cy="1047338"/>
          </a:xfrm>
          <a:solidFill>
            <a:srgbClr val="EDF2F4"/>
          </a:solidFill>
        </p:spPr>
        <p:txBody>
          <a:bodyPr/>
          <a:lstStyle/>
          <a:p>
            <a:pPr marL="173038"/>
            <a:r>
              <a:rPr lang="ru-RU" sz="1800" dirty="0">
                <a:latin typeface="Montserrat" panose="020B0604020202020204" charset="-52"/>
              </a:rPr>
              <a:t>Контакт с посетителем – ядро сервисной деятельности. </a:t>
            </a:r>
            <a:r>
              <a:rPr lang="ru-RU" sz="1800" dirty="0" smtClean="0">
                <a:latin typeface="Montserrat" panose="020B0604020202020204" charset="-52"/>
              </a:rPr>
              <a:t/>
            </a:r>
            <a:br>
              <a:rPr lang="ru-RU" sz="1800" dirty="0" smtClean="0">
                <a:latin typeface="Montserrat" panose="020B0604020202020204" charset="-52"/>
              </a:rPr>
            </a:br>
            <a:r>
              <a:rPr lang="en-US" sz="1800" b="0" dirty="0" smtClean="0">
                <a:latin typeface="Montserrat" panose="020B0604020202020204" charset="-52"/>
              </a:rPr>
              <a:t>H</a:t>
            </a:r>
            <a:r>
              <a:rPr lang="ru-RU" sz="1800" b="0" dirty="0" smtClean="0">
                <a:latin typeface="Montserrat" panose="020B0604020202020204" charset="-52"/>
              </a:rPr>
              <a:t>еобходима профессиональная </a:t>
            </a:r>
            <a:r>
              <a:rPr lang="ru-RU" sz="1800" b="0" dirty="0">
                <a:latin typeface="Montserrat" panose="020B0604020202020204" charset="-52"/>
              </a:rPr>
              <a:t>подготовка, которая должна включать</a:t>
            </a:r>
            <a:r>
              <a:rPr lang="ru-RU" sz="1800" b="0" dirty="0" smtClean="0">
                <a:latin typeface="Montserrat" panose="020B0604020202020204" charset="-52"/>
              </a:rPr>
              <a:t>:</a:t>
            </a:r>
            <a:endParaRPr lang="ru-RU" sz="1800" dirty="0">
              <a:latin typeface="Montserrat" panose="020B0604020202020204" charset="-52"/>
            </a:endParaRPr>
          </a:p>
        </p:txBody>
      </p:sp>
      <p:sp>
        <p:nvSpPr>
          <p:cNvPr id="4" name="Google Shape;713;p32"/>
          <p:cNvSpPr txBox="1">
            <a:spLocks/>
          </p:cNvSpPr>
          <p:nvPr/>
        </p:nvSpPr>
        <p:spPr>
          <a:xfrm>
            <a:off x="-150470" y="1776542"/>
            <a:ext cx="8652479" cy="22514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Oswald"/>
              <a:buAutoNum type="arabicPeriod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285750" indent="-285750" algn="just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600" dirty="0" smtClean="0"/>
              <a:t>обеспечение </a:t>
            </a:r>
            <a:r>
              <a:rPr lang="ru-RU" sz="1600" dirty="0"/>
              <a:t>продавцов услуг знаниями о товаре, </a:t>
            </a:r>
            <a:r>
              <a:rPr lang="ru-RU" sz="1600" dirty="0" smtClean="0"/>
              <a:t>услугах;</a:t>
            </a:r>
            <a:endParaRPr lang="ru-RU" sz="1600" dirty="0"/>
          </a:p>
          <a:p>
            <a:pPr marL="285750" indent="-285750" algn="just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600" dirty="0" smtClean="0"/>
              <a:t>формирование </a:t>
            </a:r>
            <a:r>
              <a:rPr lang="ru-RU" sz="1600" dirty="0"/>
              <a:t>образа предприятия, атмосферы помещения, имиджа продавца, чтобы создать доверие у клиента заранее;</a:t>
            </a:r>
          </a:p>
          <a:p>
            <a:pPr marL="285750" indent="-285750" algn="just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600" dirty="0" smtClean="0"/>
              <a:t>обеспечение </a:t>
            </a:r>
            <a:r>
              <a:rPr lang="ru-RU" sz="1600" dirty="0"/>
              <a:t>продавцов услуг знаниями о категориях клиентов,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об </a:t>
            </a:r>
            <a:r>
              <a:rPr lang="ru-RU" sz="1600" dirty="0"/>
              <a:t>их предпочтениях, задаваемых ими вопросах, о часто складывающихся ситуациях, способах управления ими;</a:t>
            </a:r>
          </a:p>
          <a:p>
            <a:pPr marL="285750" indent="-285750" algn="just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600" dirty="0" smtClean="0"/>
              <a:t>обучение </a:t>
            </a:r>
            <a:r>
              <a:rPr lang="ru-RU" sz="1600" dirty="0"/>
              <a:t>продавцов быстро определять конфликтные ситуации, выбирать способы контроля и управлениям ими, разрешать </a:t>
            </a:r>
            <a:r>
              <a:rPr lang="ru-RU" sz="1600" dirty="0" smtClean="0"/>
              <a:t>их</a:t>
            </a:r>
            <a:r>
              <a:rPr lang="ru-RU" sz="1600" dirty="0"/>
              <a:t>.</a:t>
            </a: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>
              <a:buFont typeface="Oswald"/>
              <a:buNone/>
            </a:pPr>
            <a:endParaRPr lang="ru-RU" dirty="0" smtClean="0"/>
          </a:p>
          <a:p>
            <a:pPr marL="0" indent="0">
              <a:buFont typeface="Oswald"/>
              <a:buNone/>
            </a:pPr>
            <a:endParaRPr lang="ru-RU" dirty="0" smtClean="0"/>
          </a:p>
          <a:p>
            <a:pPr marL="0" indent="0">
              <a:buFont typeface="Oswald"/>
              <a:buNone/>
            </a:pPr>
            <a:endParaRPr lang="ru-RU" dirty="0" smtClean="0">
              <a:solidFill>
                <a:schemeClr val="accent1"/>
              </a:solidFill>
            </a:endParaRPr>
          </a:p>
          <a:p>
            <a:pPr marL="0" indent="0">
              <a:buFont typeface="Oswald"/>
              <a:buNone/>
            </a:pPr>
            <a:endParaRPr lang="ru-RU" dirty="0" smtClean="0">
              <a:solidFill>
                <a:schemeClr val="accent1"/>
              </a:solidFill>
            </a:endParaRPr>
          </a:p>
          <a:p>
            <a:pPr marL="0" indent="0">
              <a:buFont typeface="Oswald"/>
              <a:buNone/>
            </a:pP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618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7402" y="327482"/>
            <a:ext cx="7903140" cy="818412"/>
          </a:xfrm>
          <a:solidFill>
            <a:schemeClr val="bg1"/>
          </a:solidFill>
        </p:spPr>
        <p:txBody>
          <a:bodyPr/>
          <a:lstStyle/>
          <a:p>
            <a:r>
              <a:rPr lang="ru-RU" sz="1600" dirty="0">
                <a:latin typeface="Montserrat" panose="020B0604020202020204" charset="-52"/>
              </a:rPr>
              <a:t>Кроме обладания услугой клиент </a:t>
            </a:r>
            <a:r>
              <a:rPr lang="ru-RU" sz="1600" dirty="0" smtClean="0">
                <a:latin typeface="Montserrat" panose="020B0604020202020204" charset="-52"/>
              </a:rPr>
              <a:t>приобретает контакты</a:t>
            </a:r>
            <a:r>
              <a:rPr lang="ru-RU" sz="1600" dirty="0">
                <a:latin typeface="Montserrat" panose="020B0604020202020204" charset="-52"/>
              </a:rPr>
              <a:t>, </a:t>
            </a:r>
            <a:r>
              <a:rPr lang="ru-RU" sz="1600" dirty="0" smtClean="0">
                <a:latin typeface="Montserrat" panose="020B0604020202020204" charset="-52"/>
              </a:rPr>
              <a:t/>
            </a:r>
            <a:br>
              <a:rPr lang="ru-RU" sz="1600" dirty="0" smtClean="0">
                <a:latin typeface="Montserrat" panose="020B0604020202020204" charset="-52"/>
              </a:rPr>
            </a:br>
            <a:r>
              <a:rPr lang="ru-RU" sz="1600" dirty="0" smtClean="0">
                <a:latin typeface="Montserrat" panose="020B0604020202020204" charset="-52"/>
              </a:rPr>
              <a:t>общение </a:t>
            </a:r>
            <a:r>
              <a:rPr lang="ru-RU" sz="1600" dirty="0">
                <a:latin typeface="Montserrat" panose="020B0604020202020204" charset="-52"/>
              </a:rPr>
              <a:t>с другими людьми. </a:t>
            </a:r>
            <a:r>
              <a:rPr lang="ru-RU" sz="1600" dirty="0" smtClean="0">
                <a:latin typeface="Montserrat" panose="020B0604020202020204" charset="-52"/>
              </a:rPr>
              <a:t>Сфера </a:t>
            </a:r>
            <a:r>
              <a:rPr lang="ru-RU" sz="1600" dirty="0">
                <a:latin typeface="Montserrat" panose="020B0604020202020204" charset="-52"/>
              </a:rPr>
              <a:t>услуг предполагает </a:t>
            </a:r>
            <a:r>
              <a:rPr lang="ru-RU" sz="1600" dirty="0" smtClean="0">
                <a:latin typeface="Montserrat" panose="020B0604020202020204" charset="-52"/>
              </a:rPr>
              <a:t>установление подлинных </a:t>
            </a:r>
            <a:r>
              <a:rPr lang="ru-RU" sz="1600" dirty="0">
                <a:latin typeface="Montserrat" panose="020B0604020202020204" charset="-52"/>
              </a:rPr>
              <a:t>человеческих взаимоотношений.</a:t>
            </a:r>
            <a:br>
              <a:rPr lang="ru-RU" sz="1600" dirty="0">
                <a:latin typeface="Montserrat" panose="020B0604020202020204" charset="-52"/>
              </a:rPr>
            </a:br>
            <a:endParaRPr lang="ru-RU" sz="1600" dirty="0">
              <a:latin typeface="Montserrat" panose="020B0604020202020204" charset="-52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88505" y="1296365"/>
            <a:ext cx="8123060" cy="364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Oswald"/>
              <a:buAutoNum type="arabicPeriod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152400" indent="0">
              <a:buNone/>
            </a:pPr>
            <a:r>
              <a:rPr lang="ru-RU" sz="1600" dirty="0" smtClean="0"/>
              <a:t>Для успешного осуществления </a:t>
            </a:r>
            <a:r>
              <a:rPr lang="ru-RU" sz="1600" dirty="0" smtClean="0">
                <a:solidFill>
                  <a:srgbClr val="E06666"/>
                </a:solidFill>
              </a:rPr>
              <a:t>процесса продажи </a:t>
            </a:r>
            <a:r>
              <a:rPr lang="ru-RU" sz="1600" dirty="0" smtClean="0"/>
              <a:t>сначала необходимо выстроить доверительные отношения с покупателем на основе взаимосвязи и взаимопонимания (так называемый </a:t>
            </a:r>
            <a:r>
              <a:rPr lang="ru-RU" sz="1600" i="1" dirty="0" smtClean="0"/>
              <a:t>раппорт</a:t>
            </a:r>
            <a:r>
              <a:rPr lang="ru-RU" sz="1600" dirty="0" smtClean="0"/>
              <a:t>). 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продемонстрировать покупателю собственную </a:t>
            </a:r>
            <a:br>
              <a:rPr lang="ru-RU" sz="1600" dirty="0" smtClean="0"/>
            </a:br>
            <a:r>
              <a:rPr lang="ru-RU" sz="1600" b="1" i="1" dirty="0" smtClean="0"/>
              <a:t>конгруэнтность</a:t>
            </a:r>
            <a:r>
              <a:rPr lang="ru-RU" sz="1600" b="1" dirty="0" smtClean="0"/>
              <a:t> </a:t>
            </a:r>
            <a:r>
              <a:rPr lang="ru-RU" sz="1600" dirty="0" smtClean="0"/>
              <a:t>(соответствие между словами и жестами);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 smtClean="0"/>
              <a:t>фокусирование внимания покупателя на его внутреннее </a:t>
            </a:r>
            <a:br>
              <a:rPr lang="ru-RU" sz="1600" dirty="0" smtClean="0"/>
            </a:br>
            <a:r>
              <a:rPr lang="ru-RU" sz="1600" dirty="0" smtClean="0"/>
              <a:t>состояние, собственные желания;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 smtClean="0"/>
              <a:t>подстройка к поведению покупателя, основанная на технике зеркального отражения;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 smtClean="0"/>
              <a:t>создание установки на немедленное действие: убеждения </a:t>
            </a:r>
            <a:br>
              <a:rPr lang="ru-RU" sz="1600" dirty="0" smtClean="0"/>
            </a:br>
            <a:r>
              <a:rPr lang="ru-RU" sz="1600" dirty="0" smtClean="0"/>
              <a:t>в срочности принятия решения, иллюзии выбора, </a:t>
            </a:r>
            <a:br>
              <a:rPr lang="ru-RU" sz="1600" dirty="0" smtClean="0"/>
            </a:br>
            <a:r>
              <a:rPr lang="ru-RU" sz="1600" dirty="0" smtClean="0"/>
              <a:t>гипотетического предположения. 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481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32"/>
          <p:cNvSpPr txBox="1">
            <a:spLocks noGrp="1"/>
          </p:cNvSpPr>
          <p:nvPr>
            <p:ph type="title"/>
          </p:nvPr>
        </p:nvSpPr>
        <p:spPr>
          <a:xfrm>
            <a:off x="491399" y="374608"/>
            <a:ext cx="4997400" cy="57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План лекции</a:t>
            </a:r>
            <a:endParaRPr dirty="0"/>
          </a:p>
        </p:txBody>
      </p:sp>
      <p:sp>
        <p:nvSpPr>
          <p:cNvPr id="713" name="Google Shape;713;p32"/>
          <p:cNvSpPr txBox="1">
            <a:spLocks noGrp="1"/>
          </p:cNvSpPr>
          <p:nvPr>
            <p:ph type="body" idx="1"/>
          </p:nvPr>
        </p:nvSpPr>
        <p:spPr>
          <a:xfrm>
            <a:off x="666059" y="1763956"/>
            <a:ext cx="7717653" cy="20979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Tx/>
              <a:buSzPct val="80000"/>
            </a:pPr>
            <a:r>
              <a:rPr lang="ru-RU" sz="1700" dirty="0" smtClean="0">
                <a:solidFill>
                  <a:schemeClr val="bg1">
                    <a:lumMod val="10000"/>
                  </a:schemeClr>
                </a:solidFill>
              </a:rPr>
              <a:t>Общие </a:t>
            </a:r>
            <a:r>
              <a:rPr lang="ru-RU" sz="1700" dirty="0">
                <a:solidFill>
                  <a:schemeClr val="bg1">
                    <a:lumMod val="10000"/>
                  </a:schemeClr>
                </a:solidFill>
              </a:rPr>
              <a:t>положения контактной </a:t>
            </a:r>
            <a:r>
              <a:rPr lang="ru-RU" sz="1700" dirty="0" smtClean="0">
                <a:solidFill>
                  <a:schemeClr val="bg1">
                    <a:lumMod val="10000"/>
                  </a:schemeClr>
                </a:solidFill>
              </a:rPr>
              <a:t>зоны.</a:t>
            </a:r>
            <a:endParaRPr lang="ru-RU" sz="1700" dirty="0">
              <a:solidFill>
                <a:schemeClr val="bg1">
                  <a:lumMod val="10000"/>
                </a:schemeClr>
              </a:solidFill>
            </a:endParaRPr>
          </a:p>
          <a:p>
            <a:pPr>
              <a:buClrTx/>
              <a:buSzPct val="80000"/>
            </a:pPr>
            <a:r>
              <a:rPr lang="ru-RU" sz="1700" dirty="0">
                <a:solidFill>
                  <a:schemeClr val="bg1">
                    <a:lumMod val="10000"/>
                  </a:schemeClr>
                </a:solidFill>
              </a:rPr>
              <a:t>Пространство </a:t>
            </a:r>
            <a:r>
              <a:rPr lang="ru-RU" sz="1700" dirty="0" smtClean="0">
                <a:solidFill>
                  <a:schemeClr val="bg1">
                    <a:lumMod val="10000"/>
                  </a:schemeClr>
                </a:solidFill>
              </a:rPr>
              <a:t>контакта.</a:t>
            </a:r>
            <a:endParaRPr lang="ru-RU" sz="1700" dirty="0">
              <a:solidFill>
                <a:schemeClr val="bg1">
                  <a:lumMod val="10000"/>
                </a:schemeClr>
              </a:solidFill>
            </a:endParaRPr>
          </a:p>
          <a:p>
            <a:pPr>
              <a:buClrTx/>
              <a:buSzPct val="80000"/>
            </a:pPr>
            <a:r>
              <a:rPr lang="ru-RU" sz="1700" dirty="0">
                <a:solidFill>
                  <a:schemeClr val="bg1">
                    <a:lumMod val="10000"/>
                  </a:schemeClr>
                </a:solidFill>
              </a:rPr>
              <a:t>Процесс контакта между клиентом и </a:t>
            </a:r>
            <a:r>
              <a:rPr lang="ru-RU" sz="1700" dirty="0" smtClean="0">
                <a:solidFill>
                  <a:schemeClr val="bg1">
                    <a:lumMod val="10000"/>
                  </a:schemeClr>
                </a:solidFill>
              </a:rPr>
              <a:t>исполнителем.</a:t>
            </a:r>
            <a:endParaRPr lang="ru-RU" sz="1700" dirty="0">
              <a:solidFill>
                <a:schemeClr val="bg1">
                  <a:lumMod val="10000"/>
                </a:schemeClr>
              </a:solidFill>
            </a:endParaRPr>
          </a:p>
          <a:p>
            <a:pPr>
              <a:buClrTx/>
              <a:buSzPct val="80000"/>
            </a:pPr>
            <a:r>
              <a:rPr lang="ru-RU" sz="1700" dirty="0">
                <a:solidFill>
                  <a:schemeClr val="bg1">
                    <a:lumMod val="10000"/>
                  </a:schemeClr>
                </a:solidFill>
              </a:rPr>
              <a:t>Содержание </a:t>
            </a:r>
            <a:r>
              <a:rPr lang="ru-RU" sz="1700" dirty="0" smtClean="0">
                <a:solidFill>
                  <a:schemeClr val="bg1">
                    <a:lumMod val="10000"/>
                  </a:schemeClr>
                </a:solidFill>
              </a:rPr>
              <a:t>контакта.</a:t>
            </a:r>
            <a:endParaRPr lang="ru-RU" sz="1700" dirty="0">
              <a:solidFill>
                <a:schemeClr val="bg1">
                  <a:lumMod val="10000"/>
                </a:schemeClr>
              </a:solidFill>
            </a:endParaRPr>
          </a:p>
          <a:p>
            <a:pPr>
              <a:buClrTx/>
              <a:buSzPct val="80000"/>
            </a:pPr>
            <a:r>
              <a:rPr lang="ru-RU" sz="1700" dirty="0">
                <a:solidFill>
                  <a:schemeClr val="bg1">
                    <a:lumMod val="10000"/>
                  </a:schemeClr>
                </a:solidFill>
              </a:rPr>
              <a:t>Работа с жалобами </a:t>
            </a:r>
            <a:r>
              <a:rPr lang="ru-RU" sz="1700" dirty="0" smtClean="0">
                <a:solidFill>
                  <a:schemeClr val="bg1">
                    <a:lumMod val="10000"/>
                  </a:schemeClr>
                </a:solidFill>
              </a:rPr>
              <a:t>потребителей. Принципы </a:t>
            </a:r>
            <a:r>
              <a:rPr lang="ru-RU" sz="1700" dirty="0">
                <a:solidFill>
                  <a:schemeClr val="bg1">
                    <a:lumMod val="10000"/>
                  </a:schemeClr>
                </a:solidFill>
              </a:rPr>
              <a:t>эффективного решения конфликтных </a:t>
            </a:r>
            <a:r>
              <a:rPr lang="ru-RU" sz="1700" dirty="0" smtClean="0">
                <a:solidFill>
                  <a:schemeClr val="bg1">
                    <a:lumMod val="10000"/>
                  </a:schemeClr>
                </a:solidFill>
              </a:rPr>
              <a:t>ситуаций.</a:t>
            </a:r>
            <a:endParaRPr lang="ru-RU" sz="1700" dirty="0">
              <a:solidFill>
                <a:schemeClr val="bg1">
                  <a:lumMod val="10000"/>
                </a:schemeClr>
              </a:solidFill>
            </a:endParaRPr>
          </a:p>
          <a:p>
            <a:pPr>
              <a:buClrTx/>
              <a:buSzPct val="80000"/>
            </a:pPr>
            <a:r>
              <a:rPr lang="ru-RU" sz="1700" dirty="0">
                <a:solidFill>
                  <a:schemeClr val="bg1">
                    <a:lumMod val="10000"/>
                  </a:schemeClr>
                </a:solidFill>
              </a:rPr>
              <a:t>Виды сервисной </a:t>
            </a:r>
            <a:r>
              <a:rPr lang="ru-RU" sz="1700" dirty="0" smtClean="0">
                <a:solidFill>
                  <a:schemeClr val="bg1">
                    <a:lumMod val="10000"/>
                  </a:schemeClr>
                </a:solidFill>
              </a:rPr>
              <a:t>деятельности</a:t>
            </a:r>
            <a:endParaRPr lang="ru-RU" sz="1700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91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8533" y="127322"/>
            <a:ext cx="6986975" cy="3646025"/>
          </a:xfrm>
        </p:spPr>
        <p:txBody>
          <a:bodyPr/>
          <a:lstStyle/>
          <a:p>
            <a:r>
              <a:rPr lang="ru-RU" sz="1600" dirty="0" smtClean="0"/>
              <a:t>Процесс </a:t>
            </a:r>
            <a:r>
              <a:rPr lang="ru-RU" sz="1600" dirty="0"/>
              <a:t>купли-продажи товаров и услуг имеет психологическую основу, и наиболее действенным элементом является наличие у потребителей определенных мотивов к покупке и их стремление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к </a:t>
            </a:r>
            <a:r>
              <a:rPr lang="ru-RU" sz="1600" dirty="0"/>
              <a:t>удовлетворению разнообразных потребностей. 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r>
              <a:rPr lang="ru-RU" sz="1600" dirty="0" smtClean="0"/>
              <a:t>Умение тестировать темперамент и психологические </a:t>
            </a:r>
            <a:br>
              <a:rPr lang="ru-RU" sz="1600" dirty="0" smtClean="0"/>
            </a:br>
            <a:r>
              <a:rPr lang="ru-RU" sz="1600" dirty="0" smtClean="0"/>
              <a:t>типы покупателей, а также находить к ним подход </a:t>
            </a:r>
            <a:br>
              <a:rPr lang="ru-RU" sz="1600" dirty="0" smtClean="0"/>
            </a:br>
            <a:r>
              <a:rPr lang="ru-RU" sz="1600" dirty="0" smtClean="0"/>
              <a:t>во многом определяет успех реализации </a:t>
            </a:r>
            <a:br>
              <a:rPr lang="ru-RU" sz="1600" dirty="0" smtClean="0"/>
            </a:br>
            <a:r>
              <a:rPr lang="ru-RU" sz="1600" dirty="0" smtClean="0"/>
              <a:t>коммерческого предложения.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25862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5. Работа с жалобами потребителей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5827" y="1279750"/>
            <a:ext cx="7704000" cy="3300900"/>
          </a:xfrm>
        </p:spPr>
        <p:txBody>
          <a:bodyPr/>
          <a:lstStyle/>
          <a:p>
            <a:pPr marL="152400" indent="0">
              <a:buNone/>
            </a:pPr>
            <a:r>
              <a:rPr lang="ru-RU" sz="1600" dirty="0"/>
              <a:t>Сервисная деятельность </a:t>
            </a:r>
            <a:r>
              <a:rPr lang="ru-RU" sz="1600" i="1" dirty="0" err="1"/>
              <a:t>конфликтогенна</a:t>
            </a:r>
            <a:r>
              <a:rPr lang="ru-RU" sz="1600" dirty="0"/>
              <a:t>, потому что включает много условий для возникновения недовольства клиента. </a:t>
            </a:r>
            <a:endParaRPr lang="ru-RU" sz="1600" dirty="0" smtClean="0"/>
          </a:p>
          <a:p>
            <a:pPr marL="152400" indent="0">
              <a:buNone/>
            </a:pPr>
            <a:endParaRPr lang="ru-RU" sz="1600" dirty="0"/>
          </a:p>
          <a:p>
            <a:pPr marL="152400" indent="0">
              <a:buNone/>
            </a:pPr>
            <a:r>
              <a:rPr lang="ru-RU" sz="1600" b="1" dirty="0" smtClean="0"/>
              <a:t>К </a:t>
            </a:r>
            <a:r>
              <a:rPr lang="ru-RU" sz="1600" b="1" dirty="0"/>
              <a:t>специфическим характеристикам услуг, приводящим </a:t>
            </a:r>
            <a:endParaRPr lang="ru-RU" sz="1600" b="1" dirty="0" smtClean="0"/>
          </a:p>
          <a:p>
            <a:pPr marL="152400" indent="0">
              <a:buNone/>
            </a:pPr>
            <a:r>
              <a:rPr lang="ru-RU" sz="1600" b="1" dirty="0" smtClean="0"/>
              <a:t>к </a:t>
            </a:r>
            <a:r>
              <a:rPr lang="ru-RU" sz="1600" b="1" dirty="0"/>
              <a:t>несоответствующему уровню обслуживания потребителя, относятся следующие:</a:t>
            </a:r>
          </a:p>
          <a:p>
            <a:pPr marL="438150" indent="-171450">
              <a:spcBef>
                <a:spcPts val="1200"/>
              </a:spcBef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600" dirty="0" smtClean="0"/>
              <a:t>услуги </a:t>
            </a:r>
            <a:r>
              <a:rPr lang="ru-RU" sz="1600" dirty="0"/>
              <a:t>часто предоставляются в режиме реального времени;</a:t>
            </a:r>
          </a:p>
          <a:p>
            <a:pPr marL="438150" indent="-171450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600" dirty="0" smtClean="0"/>
              <a:t>потребители </a:t>
            </a:r>
            <a:r>
              <a:rPr lang="ru-RU" sz="1600" dirty="0"/>
              <a:t>нередко вовлекаются в процесс обслуживания;</a:t>
            </a:r>
          </a:p>
          <a:p>
            <a:pPr marL="438150" indent="-171450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600" dirty="0" smtClean="0"/>
              <a:t>исполнители </a:t>
            </a:r>
            <a:r>
              <a:rPr lang="ru-RU" sz="1600" dirty="0"/>
              <a:t>иногда становятся частью сервисного продукта;</a:t>
            </a:r>
          </a:p>
          <a:p>
            <a:pPr marL="438150" indent="-171450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600" dirty="0" smtClean="0"/>
              <a:t>оценить </a:t>
            </a:r>
            <a:r>
              <a:rPr lang="ru-RU" sz="1600" dirty="0"/>
              <a:t>качество сервисного продукта зачастую очень сложно.</a:t>
            </a:r>
          </a:p>
          <a:p>
            <a:pPr marL="438150" indent="-171450">
              <a:buClr>
                <a:srgbClr val="E06666"/>
              </a:buClr>
              <a:buFont typeface="Wingdings" panose="05000000000000000000" pitchFamily="2" charset="2"/>
              <a:buChar char="§"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886655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3"/>
          <p:cNvSpPr txBox="1">
            <a:spLocks noGrp="1"/>
          </p:cNvSpPr>
          <p:nvPr>
            <p:ph type="title"/>
          </p:nvPr>
        </p:nvSpPr>
        <p:spPr>
          <a:xfrm>
            <a:off x="266905" y="492490"/>
            <a:ext cx="8232025" cy="8724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2000" dirty="0"/>
              <a:t>Какой выбор действий есть у клиентов,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сталкивающихся с </a:t>
            </a:r>
            <a:r>
              <a:rPr lang="ru-RU" sz="2000" dirty="0"/>
              <a:t>недостатками обслуживания? </a:t>
            </a:r>
            <a:endParaRPr sz="2000" dirty="0"/>
          </a:p>
        </p:txBody>
      </p:sp>
      <p:sp>
        <p:nvSpPr>
          <p:cNvPr id="720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598686" y="1570788"/>
            <a:ext cx="7087426" cy="28738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1500" b="1" dirty="0" smtClean="0"/>
              <a:t>полное </a:t>
            </a:r>
            <a:r>
              <a:rPr lang="ru-RU" sz="1500" b="1" dirty="0"/>
              <a:t>бездействие </a:t>
            </a:r>
            <a:r>
              <a:rPr lang="ru-RU" sz="1500" dirty="0" smtClean="0"/>
              <a:t>(большинство </a:t>
            </a:r>
            <a:r>
              <a:rPr lang="ru-RU" sz="1500" dirty="0"/>
              <a:t>людей не жалуется, особенно,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если </a:t>
            </a:r>
            <a:r>
              <a:rPr lang="ru-RU" sz="1500" dirty="0"/>
              <a:t>убеждены в бесполезности этого дела или не знают,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куда </a:t>
            </a:r>
            <a:r>
              <a:rPr lang="ru-RU" sz="1500" dirty="0"/>
              <a:t>обращаться с жалобой и как это следует делать</a:t>
            </a:r>
            <a:r>
              <a:rPr lang="ru-RU" sz="1500" dirty="0" smtClean="0"/>
              <a:t>);</a:t>
            </a:r>
          </a:p>
          <a:p>
            <a:pPr marL="0" lvl="0" indent="0"/>
            <a:endParaRPr lang="ru-RU" sz="1500" b="1" dirty="0"/>
          </a:p>
          <a:p>
            <a:pPr marL="0" lvl="0" indent="0"/>
            <a:r>
              <a:rPr lang="ru-RU" sz="1500" b="1" dirty="0" smtClean="0"/>
              <a:t>жалоба </a:t>
            </a:r>
            <a:r>
              <a:rPr lang="ru-RU" sz="1500" b="1" dirty="0"/>
              <a:t>в какой-либо форме, поданная в сервисную фирму</a:t>
            </a:r>
            <a:r>
              <a:rPr lang="ru-RU" sz="1500" b="1" dirty="0" smtClean="0"/>
              <a:t>;</a:t>
            </a:r>
          </a:p>
          <a:p>
            <a:pPr marL="0" lvl="0" indent="0"/>
            <a:endParaRPr lang="ru-RU" sz="1500" b="1" dirty="0"/>
          </a:p>
          <a:p>
            <a:pPr marL="0" lvl="0" indent="0"/>
            <a:r>
              <a:rPr lang="ru-RU" sz="1500" b="1" dirty="0" smtClean="0"/>
              <a:t>действия</a:t>
            </a:r>
            <a:r>
              <a:rPr lang="ru-RU" sz="1500" b="1" dirty="0"/>
              <a:t>, предпринятые через третью сторону</a:t>
            </a:r>
            <a:r>
              <a:rPr lang="ru-RU" sz="1500" dirty="0"/>
              <a:t>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(</a:t>
            </a:r>
            <a:r>
              <a:rPr lang="ru-RU" sz="1500" dirty="0"/>
              <a:t>комитет по защите прав потребителей, гражданские суды);</a:t>
            </a:r>
          </a:p>
          <a:p>
            <a:pPr marL="0" lvl="0" indent="0"/>
            <a:endParaRPr lang="ru-RU" sz="1500" b="1" dirty="0"/>
          </a:p>
          <a:p>
            <a:pPr marL="0" lvl="0" indent="0"/>
            <a:r>
              <a:rPr lang="ru-RU" sz="1500" b="1" dirty="0" smtClean="0"/>
              <a:t>отказ </a:t>
            </a:r>
            <a:r>
              <a:rPr lang="ru-RU" sz="1500" b="1" dirty="0"/>
              <a:t>от услуг данной фирмы и переход в другую компанию, сопровождаемый распространением негативных отзывов об организации, вызвавшей неудовольствие.</a:t>
            </a:r>
          </a:p>
        </p:txBody>
      </p:sp>
      <p:sp>
        <p:nvSpPr>
          <p:cNvPr id="721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3894" y="1788149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</a:t>
            </a:r>
            <a:endParaRPr dirty="0"/>
          </a:p>
        </p:txBody>
      </p:sp>
      <p:sp>
        <p:nvSpPr>
          <p:cNvPr id="14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3207" y="2454309"/>
            <a:ext cx="495479" cy="45702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2</a:t>
            </a:r>
            <a:endParaRPr dirty="0"/>
          </a:p>
        </p:txBody>
      </p:sp>
      <p:sp>
        <p:nvSpPr>
          <p:cNvPr id="1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3207" y="3096378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3</a:t>
            </a:r>
            <a:endParaRPr dirty="0"/>
          </a:p>
        </p:txBody>
      </p:sp>
      <p:sp>
        <p:nvSpPr>
          <p:cNvPr id="20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3207" y="3841058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785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7159" y="535826"/>
            <a:ext cx="7856841" cy="570600"/>
          </a:xfrm>
          <a:solidFill>
            <a:schemeClr val="bg1"/>
          </a:solidFill>
        </p:spPr>
        <p:txBody>
          <a:bodyPr/>
          <a:lstStyle/>
          <a:p>
            <a:r>
              <a:rPr lang="ru-RU" sz="2400" dirty="0"/>
              <a:t>Принципы эффективного решения конфликтных ситуаций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6850" y="1360772"/>
            <a:ext cx="7972587" cy="3300900"/>
          </a:xfrm>
        </p:spPr>
        <p:txBody>
          <a:bodyPr/>
          <a:lstStyle/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/>
              <a:t>Действуйте оперативно. </a:t>
            </a:r>
          </a:p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/>
              <a:t>Признавайте ошибки, но не занимайте оборонительную позицию. </a:t>
            </a:r>
          </a:p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/>
              <a:t>Покажите, что вы способны понять проблему с точки зрения каждого </a:t>
            </a:r>
            <a:r>
              <a:rPr lang="ru-RU" sz="1600" dirty="0" smtClean="0"/>
              <a:t>потребителя.</a:t>
            </a:r>
            <a:endParaRPr lang="ru-RU" sz="1600" dirty="0"/>
          </a:p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/>
              <a:t>Не спорьте с клиентами. </a:t>
            </a:r>
          </a:p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/>
              <a:t>Признавайте право клиента на его эмоции и переживания. </a:t>
            </a:r>
          </a:p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/>
              <a:t>Предоставьте клиенту преимущество испытывать сомнения.</a:t>
            </a:r>
          </a:p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/>
              <a:t>Опишите шаги, необходимые для решения данной проблемы. </a:t>
            </a:r>
          </a:p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/>
              <a:t>Держите клиентов в курсе дела. </a:t>
            </a:r>
          </a:p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 smtClean="0"/>
              <a:t>Определите </a:t>
            </a:r>
            <a:r>
              <a:rPr lang="ru-RU" sz="1600" dirty="0"/>
              <a:t>оптимальный способ компенсации</a:t>
            </a:r>
          </a:p>
          <a:p>
            <a:pPr marL="342900" lvl="0" indent="-342900">
              <a:buClrTx/>
              <a:buSzPct val="90000"/>
              <a:buAutoNum type="arabicParenR"/>
            </a:pPr>
            <a:r>
              <a:rPr lang="ru-RU" sz="1600" dirty="0"/>
              <a:t>Всячески старайтесь восстановить доброе имя компании в сознании клиентов. </a:t>
            </a:r>
            <a:endParaRPr lang="ru-RU" sz="1600" dirty="0" smtClean="0"/>
          </a:p>
          <a:p>
            <a:pPr marL="342900" lvl="0" indent="-342900">
              <a:buClrTx/>
              <a:buSzPct val="90000"/>
              <a:buAutoNum type="arabicParenR"/>
            </a:pPr>
            <a:endParaRPr lang="ru-RU" sz="1600" dirty="0"/>
          </a:p>
          <a:p>
            <a:pPr marL="342900" lvl="0" indent="-342900">
              <a:buClrTx/>
              <a:buSzPct val="90000"/>
              <a:buAutoNum type="arabicParenR"/>
            </a:pP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9755069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7159" y="208344"/>
            <a:ext cx="8021256" cy="61278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ru-RU" sz="2400" dirty="0" smtClean="0"/>
              <a:t>6. Виды сервисной деятельности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67159" y="821126"/>
            <a:ext cx="8021256" cy="3300900"/>
          </a:xfrm>
          <a:solidFill>
            <a:schemeClr val="bg2"/>
          </a:solidFill>
        </p:spPr>
        <p:txBody>
          <a:bodyPr/>
          <a:lstStyle/>
          <a:p>
            <a:pPr marL="0" lvl="0" indent="0" algn="ctr">
              <a:spcAft>
                <a:spcPts val="1200"/>
              </a:spcAft>
              <a:buClrTx/>
              <a:buSzPct val="90000"/>
              <a:buNone/>
            </a:pPr>
            <a:r>
              <a:rPr lang="ru-RU" sz="1500" dirty="0"/>
              <a:t>К сфере услуг, или сервисной деятельности, </a:t>
            </a:r>
            <a:r>
              <a:rPr lang="ru-RU" sz="1500" dirty="0" smtClean="0"/>
              <a:t>относятся:</a:t>
            </a:r>
          </a:p>
          <a:p>
            <a:pPr marL="342900" indent="-250825"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бытовые </a:t>
            </a:r>
            <a:r>
              <a:rPr lang="ru-RU" sz="1500" dirty="0"/>
              <a:t>услуги; </a:t>
            </a:r>
          </a:p>
          <a:p>
            <a:pPr marL="342900" indent="-250825"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услуги </a:t>
            </a:r>
            <a:r>
              <a:rPr lang="ru-RU" sz="1500" dirty="0"/>
              <a:t>грузового и пассажирского транспорта, связи;</a:t>
            </a:r>
          </a:p>
          <a:p>
            <a:pPr marL="342900" indent="-250825"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жилищно-коммунальные </a:t>
            </a:r>
            <a:r>
              <a:rPr lang="ru-RU" sz="1500" dirty="0"/>
              <a:t>услуги;</a:t>
            </a:r>
          </a:p>
          <a:p>
            <a:pPr marL="342900" indent="-250825"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услуги </a:t>
            </a:r>
            <a:r>
              <a:rPr lang="ru-RU" sz="1500" dirty="0"/>
              <a:t>системы образования, культуры, туристско-экскурсионные услуги; </a:t>
            </a:r>
          </a:p>
          <a:p>
            <a:pPr marL="342900" indent="-250825"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услуги </a:t>
            </a:r>
            <a:r>
              <a:rPr lang="ru-RU" sz="1500" dirty="0"/>
              <a:t>физической культуры и спорта, медицинские, санаторно-оздоровительные услуги;</a:t>
            </a:r>
          </a:p>
          <a:p>
            <a:pPr marL="342900" indent="-250825"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правовые услуги.</a:t>
            </a:r>
          </a:p>
          <a:p>
            <a:pPr marL="92075" indent="0" algn="ctr">
              <a:spcBef>
                <a:spcPts val="1200"/>
              </a:spcBef>
              <a:buClr>
                <a:srgbClr val="E06666"/>
              </a:buClr>
              <a:buSzPct val="90000"/>
              <a:buNone/>
            </a:pPr>
            <a:r>
              <a:rPr lang="ru-RU" sz="1500" b="1" dirty="0" smtClean="0"/>
              <a:t>Классификация услуг</a:t>
            </a:r>
            <a:r>
              <a:rPr lang="ru-RU" sz="1500" dirty="0" smtClean="0"/>
              <a:t>, </a:t>
            </a:r>
            <a:r>
              <a:rPr lang="ru-RU" sz="1500" dirty="0"/>
              <a:t>в основу которой положены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b="1" dirty="0" smtClean="0">
                <a:solidFill>
                  <a:srgbClr val="E06666"/>
                </a:solidFill>
              </a:rPr>
              <a:t>главные </a:t>
            </a:r>
            <a:r>
              <a:rPr lang="ru-RU" sz="1500" b="1" dirty="0">
                <a:solidFill>
                  <a:srgbClr val="E06666"/>
                </a:solidFill>
              </a:rPr>
              <a:t>формы человеческой деятельности</a:t>
            </a:r>
            <a:r>
              <a:rPr lang="ru-RU" sz="1500" dirty="0"/>
              <a:t>: </a:t>
            </a:r>
          </a:p>
          <a:p>
            <a:pPr marL="342900" indent="-250825">
              <a:spcBef>
                <a:spcPts val="600"/>
              </a:spcBef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материально-преобразовательная </a:t>
            </a:r>
            <a:r>
              <a:rPr lang="ru-RU" sz="1500" dirty="0"/>
              <a:t>деятельность</a:t>
            </a:r>
            <a:endParaRPr lang="ru-RU" sz="1500" dirty="0" smtClean="0"/>
          </a:p>
          <a:p>
            <a:pPr marL="342900" indent="-250825"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познавательная </a:t>
            </a:r>
            <a:r>
              <a:rPr lang="ru-RU" sz="1500" dirty="0"/>
              <a:t>деятельность</a:t>
            </a:r>
            <a:endParaRPr lang="ru-RU" sz="1500" dirty="0" smtClean="0"/>
          </a:p>
          <a:p>
            <a:pPr marL="342900" indent="-250825"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ценностно-ориентационная </a:t>
            </a:r>
            <a:r>
              <a:rPr lang="ru-RU" sz="1500" dirty="0"/>
              <a:t>деятельность</a:t>
            </a:r>
            <a:endParaRPr lang="ru-RU" sz="1500" dirty="0" smtClean="0"/>
          </a:p>
          <a:p>
            <a:pPr marL="342900" indent="-250825">
              <a:buClr>
                <a:srgbClr val="E06666"/>
              </a:buClr>
              <a:buSzPct val="90000"/>
              <a:buFont typeface="Wingdings" panose="05000000000000000000" pitchFamily="2" charset="2"/>
              <a:buChar char="§"/>
            </a:pPr>
            <a:r>
              <a:rPr lang="ru-RU" sz="1500" dirty="0" smtClean="0"/>
              <a:t>коммуникативная деятельность (общение)</a:t>
            </a:r>
          </a:p>
          <a:p>
            <a:pPr marL="0" lvl="0" indent="0">
              <a:buClrTx/>
              <a:buSzPct val="90000"/>
              <a:buNone/>
            </a:pPr>
            <a:endParaRPr lang="ru-RU" sz="1600" dirty="0"/>
          </a:p>
          <a:p>
            <a:pPr marL="342900" lvl="0" indent="-342900">
              <a:buClrTx/>
              <a:buSzPct val="90000"/>
              <a:buAutoNum type="arabicParenR"/>
            </a:pPr>
            <a:endParaRPr lang="ru-RU" sz="1600" dirty="0"/>
          </a:p>
          <a:p>
            <a:pPr marL="342900" lvl="0" indent="-342900">
              <a:buClrTx/>
              <a:buSzPct val="90000"/>
              <a:buAutoNum type="arabicParenR"/>
            </a:pP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3913657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-104172" y="459618"/>
            <a:ext cx="7974677" cy="4448048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25475" lvl="0" indent="0">
              <a:spcBef>
                <a:spcPts val="1800"/>
              </a:spcBef>
            </a:pPr>
            <a:r>
              <a:rPr lang="ru-RU" sz="1500" b="1" dirty="0" smtClean="0">
                <a:solidFill>
                  <a:schemeClr val="tx1"/>
                </a:solidFill>
              </a:rPr>
              <a:t>Материально-преобразовательная деятельность </a:t>
            </a:r>
            <a:r>
              <a:rPr lang="ru-RU" sz="1500" dirty="0" smtClean="0">
                <a:solidFill>
                  <a:schemeClr val="tx1"/>
                </a:solidFill>
              </a:rPr>
              <a:t>– это изменение человеком природы, создание окружающего нас мира вещей, </a:t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а также преобразование общества и человеческого организма.</a:t>
            </a:r>
          </a:p>
          <a:p>
            <a:pPr marL="625475" lvl="0" indent="0">
              <a:spcBef>
                <a:spcPts val="1800"/>
              </a:spcBef>
            </a:pPr>
            <a:r>
              <a:rPr lang="ru-RU" sz="1500" dirty="0" smtClean="0">
                <a:solidFill>
                  <a:schemeClr val="tx1"/>
                </a:solidFill>
              </a:rPr>
              <a:t>Сервис </a:t>
            </a:r>
            <a:r>
              <a:rPr lang="ru-RU" sz="1500" dirty="0">
                <a:solidFill>
                  <a:schemeClr val="tx1"/>
                </a:solidFill>
              </a:rPr>
              <a:t>в данной сфере включает в себя разнообразные услуги,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в </a:t>
            </a:r>
            <a:r>
              <a:rPr lang="ru-RU" sz="1500" dirty="0">
                <a:solidFill>
                  <a:schemeClr val="tx1"/>
                </a:solidFill>
              </a:rPr>
              <a:t>том числе индивидуальные, по удовлетворению материальных </a:t>
            </a:r>
            <a:r>
              <a:rPr lang="ru-RU" sz="1500" dirty="0" smtClean="0">
                <a:solidFill>
                  <a:schemeClr val="tx1"/>
                </a:solidFill>
              </a:rPr>
              <a:t>потребностей людей (изготовление </a:t>
            </a:r>
            <a:r>
              <a:rPr lang="ru-RU" sz="1500" dirty="0">
                <a:solidFill>
                  <a:schemeClr val="tx1"/>
                </a:solidFill>
              </a:rPr>
              <a:t>по специальным заказам всевозможных предметов и приспособлений, транспортировка товаров, ремонт и техническое </a:t>
            </a:r>
            <a:r>
              <a:rPr lang="ru-RU" sz="1500" dirty="0" smtClean="0">
                <a:solidFill>
                  <a:schemeClr val="tx1"/>
                </a:solidFill>
              </a:rPr>
              <a:t>обслуживание).</a:t>
            </a:r>
          </a:p>
          <a:p>
            <a:pPr marL="625475" lvl="0" indent="0">
              <a:spcBef>
                <a:spcPts val="1800"/>
              </a:spcBef>
            </a:pPr>
            <a:r>
              <a:rPr lang="ru-RU" sz="1500" dirty="0">
                <a:solidFill>
                  <a:schemeClr val="tx1"/>
                </a:solidFill>
              </a:rPr>
              <a:t>сервис в материально-преобразовательной </a:t>
            </a:r>
            <a:r>
              <a:rPr lang="ru-RU" sz="1500" dirty="0" smtClean="0">
                <a:solidFill>
                  <a:schemeClr val="tx1"/>
                </a:solidFill>
              </a:rPr>
              <a:t>деятельности </a:t>
            </a:r>
            <a:r>
              <a:rPr lang="ru-RU" sz="1500" dirty="0">
                <a:solidFill>
                  <a:schemeClr val="tx1"/>
                </a:solidFill>
              </a:rPr>
              <a:t>проявляется в создании организаций и </a:t>
            </a:r>
            <a:r>
              <a:rPr lang="ru-RU" sz="1500">
                <a:solidFill>
                  <a:schemeClr val="tx1"/>
                </a:solidFill>
              </a:rPr>
              <a:t>общественных </a:t>
            </a:r>
            <a:r>
              <a:rPr lang="ru-RU" sz="1500" smtClean="0">
                <a:solidFill>
                  <a:schemeClr val="tx1"/>
                </a:solidFill>
              </a:rPr>
              <a:t/>
            </a:r>
            <a:br>
              <a:rPr lang="ru-RU" sz="1500" smtClean="0">
                <a:solidFill>
                  <a:schemeClr val="tx1"/>
                </a:solidFill>
              </a:rPr>
            </a:br>
            <a:r>
              <a:rPr lang="ru-RU" sz="1500" smtClean="0">
                <a:solidFill>
                  <a:schemeClr val="tx1"/>
                </a:solidFill>
              </a:rPr>
              <a:t>структур</a:t>
            </a:r>
            <a:r>
              <a:rPr lang="ru-RU" sz="1500" dirty="0">
                <a:solidFill>
                  <a:schemeClr val="tx1"/>
                </a:solidFill>
              </a:rPr>
              <a:t>, способных выполнять сервисные функции. </a:t>
            </a:r>
            <a:endParaRPr lang="ru-RU" sz="1500" dirty="0" smtClean="0">
              <a:solidFill>
                <a:schemeClr val="tx1"/>
              </a:solidFill>
            </a:endParaRPr>
          </a:p>
          <a:p>
            <a:pPr marL="625475" lvl="0" indent="0">
              <a:spcBef>
                <a:spcPts val="1800"/>
              </a:spcBef>
            </a:pPr>
            <a:r>
              <a:rPr lang="ru-RU" sz="1500" dirty="0" smtClean="0">
                <a:solidFill>
                  <a:schemeClr val="tx1"/>
                </a:solidFill>
              </a:rPr>
              <a:t>Также, к </a:t>
            </a:r>
            <a:r>
              <a:rPr lang="ru-RU" sz="1500" dirty="0">
                <a:solidFill>
                  <a:schemeClr val="tx1"/>
                </a:solidFill>
              </a:rPr>
              <a:t>материальной сфере деятельности относится удовлетворение </a:t>
            </a:r>
            <a:r>
              <a:rPr lang="ru-RU" sz="1500" dirty="0" smtClean="0">
                <a:solidFill>
                  <a:schemeClr val="tx1"/>
                </a:solidFill>
              </a:rPr>
              <a:t>некоторых </a:t>
            </a:r>
            <a:r>
              <a:rPr lang="ru-RU" sz="1500" dirty="0">
                <a:solidFill>
                  <a:schemeClr val="tx1"/>
                </a:solidFill>
              </a:rPr>
              <a:t>потребностей самого человека. </a:t>
            </a:r>
          </a:p>
          <a:p>
            <a:pPr marL="531813" lvl="0" indent="0">
              <a:spcBef>
                <a:spcPts val="1800"/>
              </a:spcBef>
            </a:pPr>
            <a:endParaRPr lang="ru-RU" sz="1500" dirty="0"/>
          </a:p>
        </p:txBody>
      </p:sp>
      <p:sp>
        <p:nvSpPr>
          <p:cNvPr id="721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27322" y="630681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409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-104173" y="459618"/>
            <a:ext cx="8183301" cy="4448048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25475" lvl="0" indent="0">
              <a:spcBef>
                <a:spcPts val="1800"/>
              </a:spcBef>
            </a:pPr>
            <a:r>
              <a:rPr lang="ru-RU" sz="1500" b="1" dirty="0" smtClean="0">
                <a:solidFill>
                  <a:schemeClr val="tx1"/>
                </a:solidFill>
              </a:rPr>
              <a:t>Познавательная </a:t>
            </a:r>
            <a:r>
              <a:rPr lang="ru-RU" sz="1500" b="1" dirty="0">
                <a:solidFill>
                  <a:schemeClr val="tx1"/>
                </a:solidFill>
              </a:rPr>
              <a:t>деятельность </a:t>
            </a:r>
            <a:r>
              <a:rPr lang="ru-RU" sz="1500" dirty="0">
                <a:solidFill>
                  <a:schemeClr val="tx1"/>
                </a:solidFill>
              </a:rPr>
              <a:t>направлена на удовлетворение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не </a:t>
            </a:r>
            <a:r>
              <a:rPr lang="ru-RU" sz="1500" dirty="0">
                <a:solidFill>
                  <a:schemeClr val="tx1"/>
                </a:solidFill>
              </a:rPr>
              <a:t>материальных, а духовных потребностей человека и требует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пре-доставления знаний или информации (различие между </a:t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и </a:t>
            </a:r>
            <a:r>
              <a:rPr lang="ru-RU" sz="1500" dirty="0">
                <a:solidFill>
                  <a:schemeClr val="tx1"/>
                </a:solidFill>
              </a:rPr>
              <a:t>информацией в данном случае не имеет большого значения). </a:t>
            </a:r>
            <a:endParaRPr lang="ru-RU" sz="1500" dirty="0" smtClean="0">
              <a:solidFill>
                <a:schemeClr val="tx1"/>
              </a:solidFill>
            </a:endParaRPr>
          </a:p>
          <a:p>
            <a:pPr marL="625475" lvl="0" indent="0">
              <a:spcBef>
                <a:spcPts val="1800"/>
              </a:spcBef>
            </a:pPr>
            <a:r>
              <a:rPr lang="ru-RU" sz="1500" dirty="0" smtClean="0">
                <a:solidFill>
                  <a:schemeClr val="tx1"/>
                </a:solidFill>
              </a:rPr>
              <a:t>К </a:t>
            </a:r>
            <a:r>
              <a:rPr lang="ru-RU" sz="1500" dirty="0">
                <a:solidFill>
                  <a:schemeClr val="tx1"/>
                </a:solidFill>
              </a:rPr>
              <a:t>этому типу относятся образовательные услуги, </a:t>
            </a:r>
            <a:r>
              <a:rPr lang="ru-RU" sz="1500" dirty="0" smtClean="0">
                <a:solidFill>
                  <a:schemeClr val="tx1"/>
                </a:solidFill>
              </a:rPr>
              <a:t>не только </a:t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по </a:t>
            </a:r>
            <a:r>
              <a:rPr lang="ru-RU" sz="1500" dirty="0">
                <a:solidFill>
                  <a:schemeClr val="tx1"/>
                </a:solidFill>
              </a:rPr>
              <a:t>передаче информации, </a:t>
            </a:r>
            <a:r>
              <a:rPr lang="ru-RU" sz="1500" dirty="0" smtClean="0">
                <a:solidFill>
                  <a:schemeClr val="tx1"/>
                </a:solidFill>
              </a:rPr>
              <a:t>но и процесс </a:t>
            </a:r>
            <a:r>
              <a:rPr lang="ru-RU" sz="1500" dirty="0">
                <a:solidFill>
                  <a:schemeClr val="tx1"/>
                </a:solidFill>
              </a:rPr>
              <a:t>общения, воспитания, выработки навыков какой-либо деятельности.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Получение</a:t>
            </a:r>
            <a:r>
              <a:rPr lang="ru-RU" sz="1500" dirty="0">
                <a:solidFill>
                  <a:schemeClr val="tx1"/>
                </a:solidFill>
              </a:rPr>
              <a:t>, обработка, структурирование и </a:t>
            </a:r>
            <a:r>
              <a:rPr lang="ru-RU" sz="1500" dirty="0" smtClean="0">
                <a:solidFill>
                  <a:schemeClr val="tx1"/>
                </a:solidFill>
              </a:rPr>
              <a:t>предоставление </a:t>
            </a:r>
            <a:r>
              <a:rPr lang="ru-RU" sz="1500" dirty="0">
                <a:solidFill>
                  <a:schemeClr val="tx1"/>
                </a:solidFill>
              </a:rPr>
              <a:t>информации превратились </a:t>
            </a:r>
            <a:r>
              <a:rPr lang="ru-RU" sz="1500" dirty="0" smtClean="0">
                <a:solidFill>
                  <a:schemeClr val="tx1"/>
                </a:solidFill>
              </a:rPr>
              <a:t>в </a:t>
            </a:r>
            <a:r>
              <a:rPr lang="ru-RU" sz="1500" dirty="0">
                <a:solidFill>
                  <a:schemeClr val="tx1"/>
                </a:solidFill>
              </a:rPr>
              <a:t>широкую сферу деятельности,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которую </a:t>
            </a:r>
            <a:r>
              <a:rPr lang="ru-RU" sz="1500" dirty="0">
                <a:solidFill>
                  <a:schemeClr val="tx1"/>
                </a:solidFill>
              </a:rPr>
              <a:t>можно назвать </a:t>
            </a:r>
            <a:r>
              <a:rPr lang="ru-RU" sz="1500" i="1" dirty="0" smtClean="0">
                <a:solidFill>
                  <a:schemeClr val="tx1"/>
                </a:solidFill>
              </a:rPr>
              <a:t>информационным </a:t>
            </a:r>
            <a:r>
              <a:rPr lang="ru-RU" sz="1500" i="1" dirty="0">
                <a:solidFill>
                  <a:schemeClr val="tx1"/>
                </a:solidFill>
              </a:rPr>
              <a:t>сервисом. </a:t>
            </a:r>
            <a:endParaRPr lang="ru-RU" sz="1500" i="1" dirty="0" smtClean="0">
              <a:solidFill>
                <a:schemeClr val="tx1"/>
              </a:solidFill>
            </a:endParaRPr>
          </a:p>
          <a:p>
            <a:pPr marL="625475" lvl="0" indent="0">
              <a:spcBef>
                <a:spcPts val="1800"/>
              </a:spcBef>
            </a:pPr>
            <a:r>
              <a:rPr lang="ru-RU" sz="1500" dirty="0">
                <a:solidFill>
                  <a:schemeClr val="tx1"/>
                </a:solidFill>
              </a:rPr>
              <a:t>Можно выделить два </a:t>
            </a:r>
            <a:r>
              <a:rPr lang="ru-RU" sz="1500" dirty="0" smtClean="0">
                <a:solidFill>
                  <a:schemeClr val="tx1"/>
                </a:solidFill>
              </a:rPr>
              <a:t>уровня </a:t>
            </a:r>
            <a:r>
              <a:rPr lang="ru-RU" sz="1500" dirty="0">
                <a:solidFill>
                  <a:schemeClr val="tx1"/>
                </a:solidFill>
              </a:rPr>
              <a:t>сервиса в познавательной </a:t>
            </a:r>
            <a:r>
              <a:rPr lang="ru-RU" sz="1500" dirty="0" smtClean="0">
                <a:solidFill>
                  <a:schemeClr val="tx1"/>
                </a:solidFill>
              </a:rPr>
              <a:t>деятельности:</a:t>
            </a:r>
          </a:p>
          <a:p>
            <a:pPr marL="911225" lvl="0" indent="-285750">
              <a:buFont typeface="Arial" panose="020B0604020202020204" pitchFamily="34" charset="0"/>
              <a:buChar char="•"/>
            </a:pPr>
            <a:r>
              <a:rPr lang="ru-RU" sz="1500" i="1" dirty="0" smtClean="0">
                <a:solidFill>
                  <a:schemeClr val="tx1"/>
                </a:solidFill>
              </a:rPr>
              <a:t>эмпирический</a:t>
            </a:r>
            <a:r>
              <a:rPr lang="ru-RU" sz="1500" dirty="0" smtClean="0">
                <a:solidFill>
                  <a:schemeClr val="tx1"/>
                </a:solidFill>
              </a:rPr>
              <a:t> </a:t>
            </a:r>
            <a:r>
              <a:rPr lang="ru-RU" sz="1500" dirty="0">
                <a:solidFill>
                  <a:schemeClr val="tx1"/>
                </a:solidFill>
              </a:rPr>
              <a:t>– предоставление информации </a:t>
            </a:r>
            <a:r>
              <a:rPr lang="ru-RU" sz="1500" dirty="0" smtClean="0">
                <a:solidFill>
                  <a:schemeClr val="tx1"/>
                </a:solidFill>
              </a:rPr>
              <a:t>о фактах </a:t>
            </a:r>
            <a:r>
              <a:rPr lang="ru-RU" sz="1500" dirty="0">
                <a:solidFill>
                  <a:schemeClr val="tx1"/>
                </a:solidFill>
              </a:rPr>
              <a:t>и событиях; </a:t>
            </a:r>
            <a:endParaRPr lang="ru-RU" sz="1500" dirty="0" smtClean="0">
              <a:solidFill>
                <a:schemeClr val="tx1"/>
              </a:solidFill>
            </a:endParaRPr>
          </a:p>
          <a:p>
            <a:pPr marL="911225" lvl="0" indent="-285750">
              <a:buFont typeface="Arial" panose="020B0604020202020204" pitchFamily="34" charset="0"/>
              <a:buChar char="•"/>
            </a:pPr>
            <a:r>
              <a:rPr lang="ru-RU" sz="1500" i="1" dirty="0" smtClean="0">
                <a:solidFill>
                  <a:schemeClr val="tx1"/>
                </a:solidFill>
              </a:rPr>
              <a:t>теоретический</a:t>
            </a:r>
            <a:r>
              <a:rPr lang="ru-RU" sz="1500" dirty="0" smtClean="0">
                <a:solidFill>
                  <a:schemeClr val="tx1"/>
                </a:solidFill>
              </a:rPr>
              <a:t> </a:t>
            </a:r>
            <a:r>
              <a:rPr lang="ru-RU" sz="1500" dirty="0">
                <a:solidFill>
                  <a:schemeClr val="tx1"/>
                </a:solidFill>
              </a:rPr>
              <a:t>– анализ информации, выявляющий </a:t>
            </a:r>
            <a:r>
              <a:rPr lang="ru-RU" sz="1500" dirty="0" smtClean="0">
                <a:solidFill>
                  <a:schemeClr val="tx1"/>
                </a:solidFill>
              </a:rPr>
              <a:t>закономерности </a:t>
            </a:r>
            <a:r>
              <a:rPr lang="ru-RU" sz="1500" dirty="0">
                <a:solidFill>
                  <a:schemeClr val="tx1"/>
                </a:solidFill>
              </a:rPr>
              <a:t>функционирования и развития данной сферы явлений.</a:t>
            </a:r>
          </a:p>
          <a:p>
            <a:pPr marL="625475" lvl="0" indent="0">
              <a:spcBef>
                <a:spcPts val="1800"/>
              </a:spcBef>
            </a:pPr>
            <a:endParaRPr lang="ru-RU" sz="1500" i="1" dirty="0">
              <a:solidFill>
                <a:schemeClr val="tx1"/>
              </a:solidFill>
            </a:endParaRPr>
          </a:p>
          <a:p>
            <a:pPr marL="625475" lvl="0" indent="0">
              <a:spcBef>
                <a:spcPts val="1800"/>
              </a:spcBef>
            </a:pPr>
            <a:endParaRPr lang="ru-RU" sz="1500" i="1" dirty="0"/>
          </a:p>
        </p:txBody>
      </p:sp>
      <p:sp>
        <p:nvSpPr>
          <p:cNvPr id="721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27322" y="630681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869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-104173" y="459617"/>
            <a:ext cx="8183301" cy="4529071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25475" lvl="0" indent="0">
              <a:spcBef>
                <a:spcPts val="600"/>
              </a:spcBef>
            </a:pPr>
            <a:r>
              <a:rPr lang="ru-RU" sz="1500" b="1" dirty="0" smtClean="0">
                <a:solidFill>
                  <a:schemeClr val="tx1"/>
                </a:solidFill>
              </a:rPr>
              <a:t>Ценностно-ориентационная деятельность: </a:t>
            </a:r>
            <a:r>
              <a:rPr lang="ru-RU" sz="1500" dirty="0" smtClean="0">
                <a:solidFill>
                  <a:schemeClr val="tx1"/>
                </a:solidFill>
              </a:rPr>
              <a:t>основная задача– </a:t>
            </a:r>
            <a:r>
              <a:rPr lang="ru-RU" sz="1500" dirty="0">
                <a:solidFill>
                  <a:schemeClr val="tx1"/>
                </a:solidFill>
              </a:rPr>
              <a:t>установить, </a:t>
            </a:r>
            <a:r>
              <a:rPr lang="ru-RU" sz="1500" dirty="0" smtClean="0">
                <a:solidFill>
                  <a:schemeClr val="tx1"/>
                </a:solidFill>
              </a:rPr>
              <a:t>какое </a:t>
            </a:r>
            <a:r>
              <a:rPr lang="ru-RU" sz="1500" dirty="0">
                <a:solidFill>
                  <a:schemeClr val="tx1"/>
                </a:solidFill>
              </a:rPr>
              <a:t>значение имеют </a:t>
            </a:r>
            <a:r>
              <a:rPr lang="ru-RU" sz="1500" dirty="0" smtClean="0">
                <a:solidFill>
                  <a:schemeClr val="tx1"/>
                </a:solidFill>
              </a:rPr>
              <a:t>природные и социальные </a:t>
            </a:r>
            <a:r>
              <a:rPr lang="ru-RU" sz="1500" dirty="0">
                <a:solidFill>
                  <a:schemeClr val="tx1"/>
                </a:solidFill>
              </a:rPr>
              <a:t>явления для человека, выработать </a:t>
            </a:r>
            <a:r>
              <a:rPr lang="ru-RU" sz="1500" dirty="0" smtClean="0">
                <a:solidFill>
                  <a:schemeClr val="tx1"/>
                </a:solidFill>
              </a:rPr>
              <a:t>определенное </a:t>
            </a:r>
            <a:r>
              <a:rPr lang="ru-RU" sz="1500" dirty="0">
                <a:solidFill>
                  <a:schemeClr val="tx1"/>
                </a:solidFill>
              </a:rPr>
              <a:t>отношение к ним,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дать </a:t>
            </a:r>
            <a:r>
              <a:rPr lang="ru-RU" sz="1500" dirty="0">
                <a:solidFill>
                  <a:schemeClr val="tx1"/>
                </a:solidFill>
              </a:rPr>
              <a:t>им оценку. </a:t>
            </a:r>
            <a:r>
              <a:rPr lang="ru-RU" sz="1500" dirty="0" smtClean="0">
                <a:solidFill>
                  <a:schemeClr val="tx1"/>
                </a:solidFill>
              </a:rPr>
              <a:t>Систему </a:t>
            </a:r>
            <a:r>
              <a:rPr lang="ru-RU" sz="1500" dirty="0">
                <a:solidFill>
                  <a:schemeClr val="tx1"/>
                </a:solidFill>
              </a:rPr>
              <a:t>ценностей (оценок событий и явлений окружающего </a:t>
            </a:r>
            <a:r>
              <a:rPr lang="ru-RU" sz="1500" dirty="0" smtClean="0">
                <a:solidFill>
                  <a:schemeClr val="tx1"/>
                </a:solidFill>
              </a:rPr>
              <a:t>мира</a:t>
            </a:r>
            <a:r>
              <a:rPr lang="ru-RU" sz="1500" dirty="0">
                <a:solidFill>
                  <a:schemeClr val="tx1"/>
                </a:solidFill>
              </a:rPr>
              <a:t>) вырабатывают мораль, искусство,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политическая </a:t>
            </a:r>
            <a:r>
              <a:rPr lang="ru-RU" sz="1500" dirty="0">
                <a:solidFill>
                  <a:schemeClr val="tx1"/>
                </a:solidFill>
              </a:rPr>
              <a:t>деятельность. </a:t>
            </a:r>
            <a:endParaRPr lang="ru-RU" sz="1500" dirty="0" smtClean="0">
              <a:solidFill>
                <a:schemeClr val="tx1"/>
              </a:solidFill>
            </a:endParaRPr>
          </a:p>
          <a:p>
            <a:pPr marL="625475" lvl="0" indent="0">
              <a:spcBef>
                <a:spcPts val="1800"/>
              </a:spcBef>
            </a:pPr>
            <a:r>
              <a:rPr lang="ru-RU" sz="1500" i="1" dirty="0" smtClean="0">
                <a:solidFill>
                  <a:schemeClr val="tx1"/>
                </a:solidFill>
              </a:rPr>
              <a:t>Сервис </a:t>
            </a:r>
            <a:r>
              <a:rPr lang="ru-RU" sz="1500" i="1" dirty="0">
                <a:solidFill>
                  <a:schemeClr val="tx1"/>
                </a:solidFill>
              </a:rPr>
              <a:t>в области ценностно-ориентационной деятельности </a:t>
            </a:r>
            <a:r>
              <a:rPr lang="ru-RU" sz="1500" dirty="0" smtClean="0">
                <a:solidFill>
                  <a:schemeClr val="tx1"/>
                </a:solidFill>
              </a:rPr>
              <a:t>осуществляется </a:t>
            </a:r>
            <a:r>
              <a:rPr lang="ru-RU" sz="1500" dirty="0">
                <a:solidFill>
                  <a:schemeClr val="tx1"/>
                </a:solidFill>
              </a:rPr>
              <a:t>через рекламу, экспертизу, психодиагностику, имиджмейкерские услуги, художественно-оформительскую деятельность, услуги религиозного характера</a:t>
            </a:r>
            <a:r>
              <a:rPr lang="ru-RU" sz="1500" dirty="0" smtClean="0">
                <a:solidFill>
                  <a:schemeClr val="tx1"/>
                </a:solidFill>
              </a:rPr>
              <a:t>.</a:t>
            </a:r>
          </a:p>
          <a:p>
            <a:pPr marL="625475" lvl="0" indent="0">
              <a:spcBef>
                <a:spcPts val="1800"/>
              </a:spcBef>
            </a:pPr>
            <a:r>
              <a:rPr lang="ru-RU" sz="1500" dirty="0">
                <a:solidFill>
                  <a:schemeClr val="tx1"/>
                </a:solidFill>
              </a:rPr>
              <a:t>На более высоком уровне рекламный сервис решает сложную ценностно-ориентационную задачу – пытается сформировать </a:t>
            </a:r>
            <a:r>
              <a:rPr lang="ru-RU" sz="1500" dirty="0" smtClean="0">
                <a:solidFill>
                  <a:schemeClr val="tx1"/>
                </a:solidFill>
              </a:rPr>
              <a:t>постоянный</a:t>
            </a:r>
            <a:r>
              <a:rPr lang="ru-RU" sz="1500" dirty="0">
                <a:solidFill>
                  <a:schemeClr val="tx1"/>
                </a:solidFill>
              </a:rPr>
              <a:t>, устойчивый спрос на некий товар или услугу,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сделав </a:t>
            </a:r>
            <a:r>
              <a:rPr lang="ru-RU" sz="1500" dirty="0">
                <a:solidFill>
                  <a:schemeClr val="tx1"/>
                </a:solidFill>
              </a:rPr>
              <a:t>их необходимой составляющей образа жизни,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знаковым </a:t>
            </a:r>
            <a:r>
              <a:rPr lang="ru-RU" sz="1500" dirty="0">
                <a:solidFill>
                  <a:schemeClr val="tx1"/>
                </a:solidFill>
              </a:rPr>
              <a:t>продуктом, без потребления которого человек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не </a:t>
            </a:r>
            <a:r>
              <a:rPr lang="ru-RU" sz="1500" dirty="0">
                <a:solidFill>
                  <a:schemeClr val="tx1"/>
                </a:solidFill>
              </a:rPr>
              <a:t>представляет своего </a:t>
            </a:r>
            <a:r>
              <a:rPr lang="ru-RU" sz="1500" dirty="0" smtClean="0">
                <a:solidFill>
                  <a:schemeClr val="tx1"/>
                </a:solidFill>
              </a:rPr>
              <a:t>существования</a:t>
            </a:r>
            <a:r>
              <a:rPr lang="ru-RU" sz="1500" dirty="0">
                <a:solidFill>
                  <a:schemeClr val="tx1"/>
                </a:solidFill>
              </a:rPr>
              <a:t>. </a:t>
            </a:r>
          </a:p>
          <a:p>
            <a:pPr marL="625475" lvl="0" indent="0">
              <a:spcBef>
                <a:spcPts val="1800"/>
              </a:spcBef>
            </a:pPr>
            <a:endParaRPr lang="ru-RU" sz="1500" i="1" dirty="0"/>
          </a:p>
        </p:txBody>
      </p:sp>
      <p:sp>
        <p:nvSpPr>
          <p:cNvPr id="721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81023" y="561233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27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-81024" y="332296"/>
            <a:ext cx="8241176" cy="4424899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25475" lvl="0" indent="0">
              <a:spcBef>
                <a:spcPts val="1800"/>
              </a:spcBef>
            </a:pPr>
            <a:r>
              <a:rPr lang="ru-RU" sz="1500" b="1" dirty="0" smtClean="0">
                <a:solidFill>
                  <a:schemeClr val="tx1"/>
                </a:solidFill>
              </a:rPr>
              <a:t>Коммуникативная </a:t>
            </a:r>
            <a:r>
              <a:rPr lang="ru-RU" sz="1500" b="1" dirty="0">
                <a:solidFill>
                  <a:schemeClr val="tx1"/>
                </a:solidFill>
              </a:rPr>
              <a:t>форма деятельности </a:t>
            </a:r>
            <a:r>
              <a:rPr lang="ru-RU" sz="1500" dirty="0">
                <a:solidFill>
                  <a:schemeClr val="tx1"/>
                </a:solidFill>
              </a:rPr>
              <a:t>– это организация </a:t>
            </a:r>
            <a:r>
              <a:rPr lang="ru-RU" sz="1500" dirty="0" smtClean="0">
                <a:solidFill>
                  <a:schemeClr val="tx1"/>
                </a:solidFill>
              </a:rPr>
              <a:t>общения </a:t>
            </a:r>
            <a:r>
              <a:rPr lang="ru-RU" sz="1500" dirty="0">
                <a:solidFill>
                  <a:schemeClr val="tx1"/>
                </a:solidFill>
              </a:rPr>
              <a:t>(коммуникации) между отдельными людьми и (или) </a:t>
            </a:r>
            <a:r>
              <a:rPr lang="ru-RU" sz="1500" dirty="0" smtClean="0">
                <a:solidFill>
                  <a:schemeClr val="tx1"/>
                </a:solidFill>
              </a:rPr>
              <a:t>организациями</a:t>
            </a:r>
            <a:r>
              <a:rPr lang="ru-RU" sz="1500" dirty="0">
                <a:solidFill>
                  <a:schemeClr val="tx1"/>
                </a:solidFill>
              </a:rPr>
              <a:t>. </a:t>
            </a:r>
            <a:endParaRPr lang="ru-RU" sz="1500" dirty="0" smtClean="0">
              <a:solidFill>
                <a:schemeClr val="tx1"/>
              </a:solidFill>
            </a:endParaRPr>
          </a:p>
          <a:p>
            <a:pPr marL="625475" lvl="0" indent="0">
              <a:spcBef>
                <a:spcPts val="600"/>
              </a:spcBef>
            </a:pPr>
            <a:r>
              <a:rPr lang="ru-RU" sz="1500" dirty="0" smtClean="0">
                <a:solidFill>
                  <a:schemeClr val="tx1"/>
                </a:solidFill>
              </a:rPr>
              <a:t>К </a:t>
            </a:r>
            <a:r>
              <a:rPr lang="ru-RU" sz="1500" dirty="0">
                <a:solidFill>
                  <a:schemeClr val="tx1"/>
                </a:solidFill>
              </a:rPr>
              <a:t>этому направлению сервисной деятельности можно отнести организацию презентаций, встреч, конференций, </a:t>
            </a:r>
            <a:r>
              <a:rPr lang="ru-RU" sz="1500" dirty="0" smtClean="0">
                <a:solidFill>
                  <a:schemeClr val="tx1"/>
                </a:solidFill>
              </a:rPr>
              <a:t>выставок</a:t>
            </a:r>
            <a:r>
              <a:rPr lang="ru-RU" sz="1500" dirty="0">
                <a:solidFill>
                  <a:schemeClr val="tx1"/>
                </a:solidFill>
              </a:rPr>
              <a:t>, переговоров, общения в Интернете, услуги </a:t>
            </a:r>
            <a:r>
              <a:rPr lang="ru-RU" sz="1500" dirty="0" smtClean="0">
                <a:solidFill>
                  <a:schemeClr val="tx1"/>
                </a:solidFill>
              </a:rPr>
              <a:t>переводчика, </a:t>
            </a:r>
            <a:r>
              <a:rPr lang="ru-RU" sz="1500" dirty="0">
                <a:solidFill>
                  <a:schemeClr val="tx1"/>
                </a:solidFill>
              </a:rPr>
              <a:t>психологический тренинг общения, в </a:t>
            </a:r>
            <a:r>
              <a:rPr lang="ru-RU" sz="1500" dirty="0" smtClean="0">
                <a:solidFill>
                  <a:schemeClr val="tx1"/>
                </a:solidFill>
              </a:rPr>
              <a:t>какой-то </a:t>
            </a:r>
            <a:r>
              <a:rPr lang="ru-RU" sz="1500" dirty="0">
                <a:solidFill>
                  <a:schemeClr val="tx1"/>
                </a:solidFill>
              </a:rPr>
              <a:t>степени </a:t>
            </a:r>
            <a:r>
              <a:rPr lang="ru-RU" sz="1500" dirty="0" smtClean="0">
                <a:solidFill>
                  <a:schemeClr val="tx1"/>
                </a:solidFill>
              </a:rPr>
              <a:t>–</a:t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деятельность средств массовой информации, услуги связи.</a:t>
            </a:r>
          </a:p>
          <a:p>
            <a:pPr marL="625475" lvl="0" indent="0">
              <a:spcBef>
                <a:spcPts val="1200"/>
              </a:spcBef>
            </a:pPr>
            <a:r>
              <a:rPr lang="ru-RU" sz="1500" i="1" dirty="0" smtClean="0">
                <a:solidFill>
                  <a:schemeClr val="tx1"/>
                </a:solidFill>
              </a:rPr>
              <a:t>Типа коммуникации: </a:t>
            </a:r>
          </a:p>
          <a:p>
            <a:pPr marL="911225" lvl="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schemeClr val="tx1"/>
                </a:solidFill>
              </a:rPr>
              <a:t>непосредственное личное общение;</a:t>
            </a:r>
          </a:p>
          <a:p>
            <a:pPr marL="911225" lvl="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schemeClr val="tx1"/>
                </a:solidFill>
              </a:rPr>
              <a:t>опосредованное общение с помощью произведений искусства,</a:t>
            </a:r>
          </a:p>
          <a:p>
            <a:pPr marL="911225" lvl="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schemeClr val="tx1"/>
                </a:solidFill>
              </a:rPr>
              <a:t>письменности и других знаковых систем (</a:t>
            </a:r>
            <a:r>
              <a:rPr lang="ru-RU" sz="1500" dirty="0">
                <a:solidFill>
                  <a:schemeClr val="tx1"/>
                </a:solidFill>
              </a:rPr>
              <a:t>услуги почты, </a:t>
            </a:r>
            <a:r>
              <a:rPr lang="ru-RU" sz="1500" dirty="0" smtClean="0">
                <a:solidFill>
                  <a:schemeClr val="tx1"/>
                </a:solidFill>
              </a:rPr>
              <a:t/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печатная </a:t>
            </a:r>
            <a:r>
              <a:rPr lang="ru-RU" sz="1500" dirty="0">
                <a:solidFill>
                  <a:schemeClr val="tx1"/>
                </a:solidFill>
              </a:rPr>
              <a:t>информация)</a:t>
            </a:r>
            <a:r>
              <a:rPr lang="ru-RU" sz="1500" dirty="0" smtClean="0">
                <a:solidFill>
                  <a:schemeClr val="tx1"/>
                </a:solidFill>
              </a:rPr>
              <a:t>;</a:t>
            </a:r>
          </a:p>
          <a:p>
            <a:pPr marL="911225" lvl="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schemeClr val="tx1"/>
                </a:solidFill>
              </a:rPr>
              <a:t>общение посредством электронных технологий: телефон, </a:t>
            </a:r>
            <a:br>
              <a:rPr lang="ru-RU" sz="1500" dirty="0" smtClean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радиосвязь, компьютерные сети (услуги </a:t>
            </a:r>
            <a:r>
              <a:rPr lang="ru-RU" sz="1500" dirty="0">
                <a:solidFill>
                  <a:schemeClr val="tx1"/>
                </a:solidFill>
              </a:rPr>
              <a:t>по использованию электронных средств </a:t>
            </a:r>
            <a:r>
              <a:rPr lang="ru-RU" sz="1500" dirty="0" smtClean="0">
                <a:solidFill>
                  <a:schemeClr val="tx1"/>
                </a:solidFill>
              </a:rPr>
              <a:t>коммуникации).</a:t>
            </a:r>
          </a:p>
        </p:txBody>
      </p:sp>
      <p:sp>
        <p:nvSpPr>
          <p:cNvPr id="721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92598" y="503359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520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74" y="2434073"/>
            <a:ext cx="7370704" cy="5706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212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32"/>
          <p:cNvSpPr txBox="1">
            <a:spLocks noGrp="1"/>
          </p:cNvSpPr>
          <p:nvPr>
            <p:ph type="title"/>
          </p:nvPr>
        </p:nvSpPr>
        <p:spPr>
          <a:xfrm>
            <a:off x="328114" y="363722"/>
            <a:ext cx="6399258" cy="57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2400">
              <a:spcBef>
                <a:spcPts val="1200"/>
              </a:spcBef>
            </a:pP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</a:rPr>
              <a:t>1. Общие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положения контактной зоны</a:t>
            </a:r>
            <a:br>
              <a:rPr lang="ru-RU" sz="2400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13" name="Google Shape;713;p32"/>
          <p:cNvSpPr txBox="1">
            <a:spLocks noGrp="1"/>
          </p:cNvSpPr>
          <p:nvPr>
            <p:ph type="body" idx="1"/>
          </p:nvPr>
        </p:nvSpPr>
        <p:spPr>
          <a:xfrm>
            <a:off x="244940" y="1213869"/>
            <a:ext cx="8652479" cy="4056774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buNone/>
            </a:pPr>
            <a:endParaRPr lang="ru-RU" sz="1600" b="1" dirty="0" smtClean="0"/>
          </a:p>
          <a:p>
            <a:pPr marL="0" indent="0" algn="ctr">
              <a:buNone/>
            </a:pPr>
            <a:r>
              <a:rPr lang="ru-RU" sz="1700" b="1" dirty="0" smtClean="0"/>
              <a:t>Контактная </a:t>
            </a:r>
            <a:r>
              <a:rPr lang="ru-RU" sz="1700" b="1" dirty="0"/>
              <a:t>зона (зона видимости) </a:t>
            </a:r>
            <a:r>
              <a:rPr lang="ru-RU" sz="1700" dirty="0"/>
              <a:t>– общая сфера, </a:t>
            </a:r>
            <a:r>
              <a:rPr lang="ru-RU" sz="1700" dirty="0" smtClean="0"/>
              <a:t/>
            </a:r>
            <a:br>
              <a:rPr lang="ru-RU" sz="1700" dirty="0" smtClean="0"/>
            </a:br>
            <a:r>
              <a:rPr lang="ru-RU" sz="1700" dirty="0" smtClean="0"/>
              <a:t>окружающая </a:t>
            </a:r>
            <a:r>
              <a:rPr lang="ru-RU" sz="1700" dirty="0"/>
              <a:t>заказчиков (клиентов) в период нахождения </a:t>
            </a:r>
            <a:r>
              <a:rPr lang="ru-RU" sz="1700" dirty="0" smtClean="0"/>
              <a:t/>
            </a:r>
            <a:br>
              <a:rPr lang="ru-RU" sz="1700" dirty="0" smtClean="0"/>
            </a:br>
            <a:r>
              <a:rPr lang="ru-RU" sz="1700" dirty="0" smtClean="0"/>
              <a:t>их на </a:t>
            </a:r>
            <a:r>
              <a:rPr lang="ru-RU" sz="1700" dirty="0"/>
              <a:t>предприятии </a:t>
            </a:r>
            <a:r>
              <a:rPr lang="ru-RU" sz="1700" dirty="0" smtClean="0"/>
              <a:t>сервиса. </a:t>
            </a:r>
          </a:p>
          <a:p>
            <a:pPr marL="0" indent="0" algn="just">
              <a:buNone/>
            </a:pPr>
            <a:endParaRPr lang="ru-RU" sz="1600" dirty="0" smtClean="0"/>
          </a:p>
          <a:p>
            <a:pPr marL="0" lvl="0" indent="0" algn="just">
              <a:buNone/>
            </a:pPr>
            <a:endParaRPr lang="ru-RU" sz="1400" dirty="0"/>
          </a:p>
          <a:p>
            <a:pPr marL="0" lvl="0" indent="0" algn="just">
              <a:buNone/>
            </a:pPr>
            <a:endParaRPr lang="ru-RU" sz="1400" dirty="0" smtClean="0"/>
          </a:p>
          <a:p>
            <a:pPr marL="0" lvl="0" indent="0" algn="just">
              <a:buNone/>
            </a:pPr>
            <a:endParaRPr lang="ru-RU" sz="1400" dirty="0"/>
          </a:p>
          <a:p>
            <a:pPr marL="0" lvl="0" indent="0" algn="just">
              <a:buNone/>
            </a:pPr>
            <a:endParaRPr lang="ru-RU" sz="1400" dirty="0" smtClean="0"/>
          </a:p>
          <a:p>
            <a:pPr marL="0" lvl="0" indent="0" algn="just">
              <a:buNone/>
            </a:pPr>
            <a:endParaRPr lang="ru-RU" sz="1400" dirty="0"/>
          </a:p>
          <a:p>
            <a:pPr marL="0" lvl="0" indent="0" algn="just">
              <a:buNone/>
            </a:pPr>
            <a:endParaRPr lang="ru-RU" sz="1400" dirty="0" smtClean="0"/>
          </a:p>
          <a:p>
            <a:pPr marL="0" lvl="0" indent="0">
              <a:buNone/>
            </a:pPr>
            <a:endParaRPr lang="ru-RU" dirty="0"/>
          </a:p>
          <a:p>
            <a:pPr marL="0" lvl="0" indent="0">
              <a:buNone/>
            </a:pPr>
            <a:endParaRPr lang="ru-RU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 smtClean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1"/>
              </a:solidFill>
            </a:endParaRPr>
          </a:p>
        </p:txBody>
      </p:sp>
      <p:sp>
        <p:nvSpPr>
          <p:cNvPr id="7" name="Google Shape;713;p32"/>
          <p:cNvSpPr txBox="1">
            <a:spLocks/>
          </p:cNvSpPr>
          <p:nvPr/>
        </p:nvSpPr>
        <p:spPr>
          <a:xfrm>
            <a:off x="244941" y="2578812"/>
            <a:ext cx="8652479" cy="276374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Oswald"/>
              <a:buAutoNum type="arabicPeriod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2D10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ctr">
              <a:spcAft>
                <a:spcPts val="1200"/>
              </a:spcAft>
              <a:buFont typeface="Oswald"/>
              <a:buNone/>
            </a:pPr>
            <a:r>
              <a:rPr lang="ru-RU" sz="1700" dirty="0" smtClean="0"/>
              <a:t>В состав контактной зоны входит комплекс факторов:</a:t>
            </a:r>
          </a:p>
          <a:p>
            <a:pPr marL="285750" indent="-285750" algn="just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700" b="1" dirty="0" smtClean="0">
                <a:solidFill>
                  <a:srgbClr val="E06666"/>
                </a:solidFill>
              </a:rPr>
              <a:t>физического</a:t>
            </a:r>
            <a:r>
              <a:rPr lang="ru-RU" sz="1700" dirty="0" smtClean="0"/>
              <a:t> характера </a:t>
            </a:r>
            <a:r>
              <a:rPr lang="ru-RU" sz="17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(место предоставления услуг)</a:t>
            </a:r>
          </a:p>
          <a:p>
            <a:pPr marL="285750" indent="-285750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700" b="1" dirty="0" smtClean="0">
                <a:solidFill>
                  <a:srgbClr val="E06666"/>
                </a:solidFill>
              </a:rPr>
              <a:t>психологического</a:t>
            </a:r>
            <a:r>
              <a:rPr lang="ru-RU" sz="1700" dirty="0" smtClean="0"/>
              <a:t> характера </a:t>
            </a:r>
            <a:r>
              <a:rPr lang="ru-RU" sz="17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(коммуникативный процесс участников)</a:t>
            </a:r>
            <a:endParaRPr lang="ru-RU" sz="1700" dirty="0" smtClean="0"/>
          </a:p>
          <a:p>
            <a:pPr marL="285750" indent="-285750" algn="just">
              <a:buClr>
                <a:srgbClr val="E06666"/>
              </a:buClr>
              <a:buFont typeface="Wingdings" panose="05000000000000000000" pitchFamily="2" charset="2"/>
              <a:buChar char="§"/>
            </a:pPr>
            <a:r>
              <a:rPr lang="ru-RU" sz="1700" b="1" dirty="0" smtClean="0">
                <a:solidFill>
                  <a:srgbClr val="E06666"/>
                </a:solidFill>
              </a:rPr>
              <a:t>профессионального</a:t>
            </a:r>
            <a:r>
              <a:rPr lang="ru-RU" sz="1700" dirty="0" smtClean="0"/>
              <a:t> характера </a:t>
            </a:r>
            <a:r>
              <a:rPr lang="ru-RU" sz="17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(опыт и знания представителя сферы услуг)</a:t>
            </a:r>
            <a:endParaRPr lang="ru-RU" sz="17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 algn="just">
              <a:buFont typeface="Oswald"/>
              <a:buNone/>
            </a:pPr>
            <a:endParaRPr lang="ru-RU" sz="1400" dirty="0" smtClean="0"/>
          </a:p>
          <a:p>
            <a:pPr marL="0" indent="0">
              <a:buFont typeface="Oswald"/>
              <a:buNone/>
            </a:pPr>
            <a:endParaRPr lang="ru-RU" dirty="0" smtClean="0"/>
          </a:p>
          <a:p>
            <a:pPr marL="0" indent="0">
              <a:buFont typeface="Oswald"/>
              <a:buNone/>
            </a:pPr>
            <a:endParaRPr lang="ru-RU" dirty="0" smtClean="0"/>
          </a:p>
          <a:p>
            <a:pPr marL="0" indent="0">
              <a:buFont typeface="Oswald"/>
              <a:buNone/>
            </a:pPr>
            <a:endParaRPr lang="ru-RU" dirty="0" smtClean="0">
              <a:solidFill>
                <a:schemeClr val="accent1"/>
              </a:solidFill>
            </a:endParaRPr>
          </a:p>
          <a:p>
            <a:pPr marL="0" indent="0">
              <a:buFont typeface="Oswald"/>
              <a:buNone/>
            </a:pPr>
            <a:endParaRPr lang="ru-RU" dirty="0" smtClean="0">
              <a:solidFill>
                <a:schemeClr val="accent1"/>
              </a:solidFill>
            </a:endParaRPr>
          </a:p>
          <a:p>
            <a:pPr marL="0" indent="0">
              <a:buFont typeface="Oswald"/>
              <a:buNone/>
            </a:pPr>
            <a:endParaRPr lang="ru-RU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3"/>
          <p:cNvSpPr txBox="1">
            <a:spLocks noGrp="1"/>
          </p:cNvSpPr>
          <p:nvPr>
            <p:ph type="title"/>
          </p:nvPr>
        </p:nvSpPr>
        <p:spPr>
          <a:xfrm>
            <a:off x="1293619" y="654208"/>
            <a:ext cx="7400743" cy="4726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u-RU" sz="2300" dirty="0" smtClean="0"/>
              <a:t>Основные составляющие контактных зон:</a:t>
            </a:r>
            <a:endParaRPr sz="2300" dirty="0"/>
          </a:p>
        </p:txBody>
      </p:sp>
      <p:sp>
        <p:nvSpPr>
          <p:cNvPr id="719" name="Google Shape;719;p33"/>
          <p:cNvSpPr txBox="1">
            <a:spLocks noGrp="1"/>
          </p:cNvSpPr>
          <p:nvPr>
            <p:ph type="subTitle" idx="1"/>
          </p:nvPr>
        </p:nvSpPr>
        <p:spPr>
          <a:xfrm>
            <a:off x="1293619" y="1479182"/>
            <a:ext cx="2447135" cy="4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dirty="0" smtClean="0">
                <a:solidFill>
                  <a:srgbClr val="DC5050"/>
                </a:solidFill>
              </a:rPr>
              <a:t>процесс </a:t>
            </a:r>
            <a:r>
              <a:rPr lang="ru-RU" dirty="0" smtClean="0">
                <a:solidFill>
                  <a:schemeClr val="tx1"/>
                </a:solidFill>
              </a:rPr>
              <a:t>контакта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20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3882706" y="2270707"/>
            <a:ext cx="3449269" cy="573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1200" dirty="0" smtClean="0"/>
              <a:t>прямое воздействие на клиента через сведения о предоставленных услугах</a:t>
            </a:r>
          </a:p>
        </p:txBody>
      </p:sp>
      <p:sp>
        <p:nvSpPr>
          <p:cNvPr id="721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589332" y="1535996"/>
            <a:ext cx="75330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01</a:t>
            </a:r>
            <a:endParaRPr dirty="0"/>
          </a:p>
        </p:txBody>
      </p:sp>
      <p:sp>
        <p:nvSpPr>
          <p:cNvPr id="17" name="Google Shape;719;p33"/>
          <p:cNvSpPr txBox="1">
            <a:spLocks noGrp="1"/>
          </p:cNvSpPr>
          <p:nvPr>
            <p:ph type="subTitle" idx="1"/>
          </p:nvPr>
        </p:nvSpPr>
        <p:spPr>
          <a:xfrm>
            <a:off x="1293619" y="2226373"/>
            <a:ext cx="2589087" cy="4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dirty="0">
                <a:solidFill>
                  <a:srgbClr val="DC5050"/>
                </a:solidFill>
              </a:rPr>
              <a:t>содержание</a:t>
            </a:r>
            <a:r>
              <a:rPr lang="ru-RU" dirty="0" smtClean="0">
                <a:solidFill>
                  <a:srgbClr val="DC5050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контакта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Google Shape;721;p33"/>
          <p:cNvSpPr txBox="1">
            <a:spLocks/>
          </p:cNvSpPr>
          <p:nvPr/>
        </p:nvSpPr>
        <p:spPr>
          <a:xfrm>
            <a:off x="589332" y="2334772"/>
            <a:ext cx="753300" cy="4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300" b="1" i="0" u="none" strike="noStrike" cap="none">
                <a:solidFill>
                  <a:schemeClr val="lt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 smtClean="0"/>
              <a:t>0</a:t>
            </a:r>
            <a:r>
              <a:rPr lang="ru-RU" dirty="0" smtClean="0"/>
              <a:t>2</a:t>
            </a:r>
            <a:endParaRPr lang="en" dirty="0"/>
          </a:p>
        </p:txBody>
      </p:sp>
      <p:sp>
        <p:nvSpPr>
          <p:cNvPr id="23" name="Google Shape;719;p33"/>
          <p:cNvSpPr txBox="1">
            <a:spLocks noGrp="1"/>
          </p:cNvSpPr>
          <p:nvPr>
            <p:ph type="subTitle" idx="1"/>
          </p:nvPr>
        </p:nvSpPr>
        <p:spPr>
          <a:xfrm>
            <a:off x="1293619" y="3015574"/>
            <a:ext cx="2447135" cy="7436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dirty="0">
                <a:solidFill>
                  <a:srgbClr val="DC5050"/>
                </a:solidFill>
              </a:rPr>
              <a:t>пространство </a:t>
            </a:r>
            <a:r>
              <a:rPr lang="ru-RU" dirty="0">
                <a:solidFill>
                  <a:schemeClr val="tx1"/>
                </a:solidFill>
              </a:rPr>
              <a:t>контактной </a:t>
            </a:r>
            <a:r>
              <a:rPr lang="ru-RU" dirty="0" smtClean="0">
                <a:solidFill>
                  <a:schemeClr val="tx1"/>
                </a:solidFill>
              </a:rPr>
              <a:t>зоны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Google Shape;721;p33"/>
          <p:cNvSpPr txBox="1">
            <a:spLocks/>
          </p:cNvSpPr>
          <p:nvPr/>
        </p:nvSpPr>
        <p:spPr>
          <a:xfrm>
            <a:off x="589332" y="3144406"/>
            <a:ext cx="753300" cy="4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300" b="1" i="0" u="none" strike="noStrike" cap="none">
                <a:solidFill>
                  <a:schemeClr val="lt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 smtClean="0"/>
              <a:t>0</a:t>
            </a:r>
            <a:r>
              <a:rPr lang="ru-RU" dirty="0" smtClean="0"/>
              <a:t>3</a:t>
            </a:r>
            <a:endParaRPr lang="en" dirty="0"/>
          </a:p>
        </p:txBody>
      </p:sp>
      <p:sp>
        <p:nvSpPr>
          <p:cNvPr id="27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3882706" y="3130619"/>
            <a:ext cx="3266221" cy="4763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1200" dirty="0" smtClean="0"/>
              <a:t>место, где осуществляется</a:t>
            </a:r>
          </a:p>
          <a:p>
            <a:pPr marL="0" lvl="0" indent="0"/>
            <a:r>
              <a:rPr lang="ru-RU" sz="1200" dirty="0" smtClean="0"/>
              <a:t>обслуживание посетителей.</a:t>
            </a:r>
          </a:p>
        </p:txBody>
      </p:sp>
    </p:spTree>
    <p:extLst>
      <p:ext uri="{BB962C8B-B14F-4D97-AF65-F5344CB8AC3E}">
        <p14:creationId xmlns:p14="http://schemas.microsoft.com/office/powerpoint/2010/main" val="112077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3"/>
          <p:cNvSpPr txBox="1">
            <a:spLocks noGrp="1"/>
          </p:cNvSpPr>
          <p:nvPr>
            <p:ph type="title"/>
          </p:nvPr>
        </p:nvSpPr>
        <p:spPr>
          <a:xfrm>
            <a:off x="274802" y="551087"/>
            <a:ext cx="7513010" cy="8712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2000" dirty="0">
                <a:solidFill>
                  <a:srgbClr val="E06666"/>
                </a:solidFill>
              </a:rPr>
              <a:t>Особенностью сервисной деятельности является </a:t>
            </a:r>
            <a:r>
              <a:rPr lang="ru-RU" sz="2000" dirty="0"/>
              <a:t>коммуникативное взаимодействие, общение с потребителями. </a:t>
            </a:r>
            <a:endParaRPr sz="2000" dirty="0"/>
          </a:p>
        </p:txBody>
      </p:sp>
      <p:sp>
        <p:nvSpPr>
          <p:cNvPr id="719" name="Google Shape;719;p33"/>
          <p:cNvSpPr txBox="1">
            <a:spLocks noGrp="1"/>
          </p:cNvSpPr>
          <p:nvPr>
            <p:ph type="subTitle" idx="1"/>
          </p:nvPr>
        </p:nvSpPr>
        <p:spPr>
          <a:xfrm>
            <a:off x="2677054" y="1640452"/>
            <a:ext cx="4641851" cy="4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1300" dirty="0" smtClean="0">
                <a:solidFill>
                  <a:schemeClr val="tx1"/>
                </a:solidFill>
                <a:latin typeface="Montserrat" panose="020B0604020202020204" charset="-52"/>
              </a:rPr>
              <a:t>Коммуникация 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заключается в обмене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информацией 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между общающимися индивидами.</a:t>
            </a:r>
          </a:p>
        </p:txBody>
      </p:sp>
      <p:sp>
        <p:nvSpPr>
          <p:cNvPr id="11" name="Google Shape;719;p33"/>
          <p:cNvSpPr txBox="1">
            <a:spLocks noGrp="1"/>
          </p:cNvSpPr>
          <p:nvPr>
            <p:ph type="subTitle" idx="1"/>
          </p:nvPr>
        </p:nvSpPr>
        <p:spPr>
          <a:xfrm>
            <a:off x="170994" y="2510952"/>
            <a:ext cx="2478883" cy="8065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dirty="0" smtClean="0">
                <a:solidFill>
                  <a:srgbClr val="E06666"/>
                </a:solidFill>
              </a:rPr>
              <a:t>Коммуникативное </a:t>
            </a:r>
            <a:r>
              <a:rPr lang="ru-RU" dirty="0">
                <a:solidFill>
                  <a:srgbClr val="E06666"/>
                </a:solidFill>
              </a:rPr>
              <a:t>взаимодействие</a:t>
            </a:r>
          </a:p>
        </p:txBody>
      </p:sp>
      <p:sp>
        <p:nvSpPr>
          <p:cNvPr id="19" name="Google Shape;719;p33"/>
          <p:cNvSpPr txBox="1">
            <a:spLocks noGrp="1"/>
          </p:cNvSpPr>
          <p:nvPr>
            <p:ph type="subTitle" idx="1"/>
          </p:nvPr>
        </p:nvSpPr>
        <p:spPr>
          <a:xfrm>
            <a:off x="2696006" y="2341770"/>
            <a:ext cx="4804128" cy="85556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1300" dirty="0" smtClean="0">
                <a:solidFill>
                  <a:schemeClr val="tx1"/>
                </a:solidFill>
                <a:latin typeface="Montserrat" panose="020B0604020202020204" charset="-52"/>
              </a:rPr>
              <a:t>Интерактивная </a:t>
            </a:r>
            <a:r>
              <a:rPr lang="ru-RU" sz="1300" dirty="0">
                <a:solidFill>
                  <a:schemeClr val="tx1"/>
                </a:solidFill>
                <a:latin typeface="Montserrat" panose="020B0604020202020204" charset="-52"/>
              </a:rPr>
              <a:t>сторона 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общения проявляется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/>
            </a:r>
            <a:b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</a:b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в 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организации взаимодействия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между </a:t>
            </a:r>
            <a:b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</a:b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участниками 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общения,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т.е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. в обмене не только знаниями,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идеями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, состояниями,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но 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и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действиями.</a:t>
            </a:r>
            <a:endParaRPr lang="ru-RU" sz="1300" b="0" dirty="0">
              <a:solidFill>
                <a:schemeClr val="tx1"/>
              </a:solidFill>
              <a:latin typeface="Montserrat" panose="020B0604020202020204" charset="-52"/>
            </a:endParaRPr>
          </a:p>
        </p:txBody>
      </p:sp>
      <p:sp>
        <p:nvSpPr>
          <p:cNvPr id="20" name="Google Shape;719;p33"/>
          <p:cNvSpPr txBox="1">
            <a:spLocks noGrp="1"/>
          </p:cNvSpPr>
          <p:nvPr>
            <p:ph type="subTitle" idx="1"/>
          </p:nvPr>
        </p:nvSpPr>
        <p:spPr>
          <a:xfrm>
            <a:off x="2696006" y="3415420"/>
            <a:ext cx="4622899" cy="7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1300" dirty="0" smtClean="0">
                <a:solidFill>
                  <a:schemeClr val="tx1"/>
                </a:solidFill>
                <a:latin typeface="Montserrat" panose="020B0604020202020204" charset="-52"/>
              </a:rPr>
              <a:t>Перцептивность </a:t>
            </a:r>
            <a:r>
              <a:rPr lang="ru-RU" sz="1300" dirty="0">
                <a:solidFill>
                  <a:schemeClr val="tx1"/>
                </a:solidFill>
                <a:latin typeface="Montserrat" panose="020B0604020202020204" charset="-52"/>
              </a:rPr>
              <a:t>общения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– процесс восприятия 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партнеров по общению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и установления 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на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этой 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основе </a:t>
            </a:r>
            <a:r>
              <a:rPr lang="ru-RU" sz="1300" b="0" dirty="0" smtClean="0">
                <a:solidFill>
                  <a:schemeClr val="tx1"/>
                </a:solidFill>
                <a:latin typeface="Montserrat" panose="020B0604020202020204" charset="-52"/>
              </a:rPr>
              <a:t>взаимопонимания</a:t>
            </a:r>
            <a:r>
              <a:rPr lang="ru-RU" sz="1300" b="0" dirty="0">
                <a:solidFill>
                  <a:schemeClr val="tx1"/>
                </a:solidFill>
                <a:latin typeface="Montserrat" panose="020B0604020202020204" charset="-52"/>
              </a:rPr>
              <a:t>.</a:t>
            </a:r>
          </a:p>
        </p:txBody>
      </p:sp>
      <p:cxnSp>
        <p:nvCxnSpPr>
          <p:cNvPr id="15" name="Соединительная линия уступом 14"/>
          <p:cNvCxnSpPr/>
          <p:nvPr/>
        </p:nvCxnSpPr>
        <p:spPr>
          <a:xfrm rot="16200000" flipH="1">
            <a:off x="1994845" y="2190912"/>
            <a:ext cx="934422" cy="375641"/>
          </a:xfrm>
          <a:prstGeom prst="bentConnector3">
            <a:avLst>
              <a:gd name="adj1" fmla="val 9947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" name="Прямая соединительная линия 703"/>
          <p:cNvCxnSpPr/>
          <p:nvPr/>
        </p:nvCxnSpPr>
        <p:spPr>
          <a:xfrm>
            <a:off x="2274236" y="2845945"/>
            <a:ext cx="0" cy="960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6" name="Прямая соединительная линия 705"/>
          <p:cNvCxnSpPr/>
          <p:nvPr/>
        </p:nvCxnSpPr>
        <p:spPr>
          <a:xfrm>
            <a:off x="2274236" y="3806620"/>
            <a:ext cx="375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274236" y="1898189"/>
            <a:ext cx="375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668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3"/>
          <p:cNvSpPr txBox="1">
            <a:spLocks noGrp="1"/>
          </p:cNvSpPr>
          <p:nvPr>
            <p:ph type="title"/>
          </p:nvPr>
        </p:nvSpPr>
        <p:spPr>
          <a:xfrm>
            <a:off x="758309" y="366152"/>
            <a:ext cx="6607851" cy="8278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2000" dirty="0"/>
              <a:t>Важнейшими </a:t>
            </a:r>
            <a:r>
              <a:rPr lang="ru-RU" sz="2000" dirty="0">
                <a:solidFill>
                  <a:srgbClr val="E06666"/>
                </a:solidFill>
              </a:rPr>
              <a:t>видами </a:t>
            </a:r>
            <a:r>
              <a:rPr lang="ru-RU" sz="2000" dirty="0" smtClean="0">
                <a:solidFill>
                  <a:srgbClr val="E06666"/>
                </a:solidFill>
              </a:rPr>
              <a:t>общения </a:t>
            </a:r>
            <a:r>
              <a:rPr lang="ru-RU" sz="2000" dirty="0">
                <a:solidFill>
                  <a:srgbClr val="E06666"/>
                </a:solidFill>
              </a:rPr>
              <a:t>в сервисной </a:t>
            </a:r>
            <a:r>
              <a:rPr lang="ru-RU" sz="2000" dirty="0" smtClean="0">
                <a:solidFill>
                  <a:srgbClr val="E06666"/>
                </a:solidFill>
              </a:rPr>
              <a:t>деятельности </a:t>
            </a:r>
            <a:r>
              <a:rPr lang="ru-RU" sz="2000" dirty="0" smtClean="0"/>
              <a:t>является </a:t>
            </a:r>
            <a:r>
              <a:rPr lang="ru-RU" sz="2000" dirty="0"/>
              <a:t>невербальное и вербальное.</a:t>
            </a:r>
            <a:endParaRPr sz="2000" dirty="0"/>
          </a:p>
        </p:txBody>
      </p:sp>
      <p:sp>
        <p:nvSpPr>
          <p:cNvPr id="719" name="Google Shape;719;p33"/>
          <p:cNvSpPr txBox="1">
            <a:spLocks noGrp="1"/>
          </p:cNvSpPr>
          <p:nvPr>
            <p:ph type="subTitle" idx="1"/>
          </p:nvPr>
        </p:nvSpPr>
        <p:spPr>
          <a:xfrm>
            <a:off x="758309" y="1516588"/>
            <a:ext cx="2907479" cy="4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dirty="0" smtClean="0">
                <a:solidFill>
                  <a:srgbClr val="E06666"/>
                </a:solidFill>
              </a:rPr>
              <a:t>Вербальное общение</a:t>
            </a:r>
            <a:endParaRPr lang="ru-RU" dirty="0">
              <a:solidFill>
                <a:srgbClr val="E06666"/>
              </a:solidFill>
            </a:endParaRPr>
          </a:p>
        </p:txBody>
      </p:sp>
      <p:sp>
        <p:nvSpPr>
          <p:cNvPr id="19" name="Google Shape;719;p33"/>
          <p:cNvSpPr txBox="1">
            <a:spLocks noGrp="1"/>
          </p:cNvSpPr>
          <p:nvPr>
            <p:ph type="subTitle" idx="1"/>
          </p:nvPr>
        </p:nvSpPr>
        <p:spPr>
          <a:xfrm>
            <a:off x="4206445" y="1516588"/>
            <a:ext cx="2907479" cy="4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smtClean="0">
                <a:solidFill>
                  <a:srgbClr val="E06666"/>
                </a:solidFill>
              </a:rPr>
              <a:t>H</a:t>
            </a:r>
            <a:r>
              <a:rPr lang="ru-RU" dirty="0" smtClean="0">
                <a:solidFill>
                  <a:srgbClr val="E06666"/>
                </a:solidFill>
              </a:rPr>
              <a:t>евербальное общение</a:t>
            </a:r>
            <a:endParaRPr lang="ru-RU" dirty="0">
              <a:solidFill>
                <a:srgbClr val="E06666"/>
              </a:solidFill>
            </a:endParaRPr>
          </a:p>
        </p:txBody>
      </p:sp>
      <p:sp>
        <p:nvSpPr>
          <p:cNvPr id="20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0" y="1953602"/>
            <a:ext cx="3935001" cy="25350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/>
            <a:r>
              <a:rPr lang="ru-RU" sz="1200" b="1" dirty="0"/>
              <a:t>предполагает использование </a:t>
            </a:r>
            <a:endParaRPr lang="ru-RU" sz="1200" b="1" dirty="0" smtClean="0"/>
          </a:p>
          <a:p>
            <a:pPr marL="0" indent="0" algn="ctr"/>
            <a:r>
              <a:rPr lang="ru-RU" sz="1200" b="1" dirty="0" smtClean="0"/>
              <a:t>звуковой </a:t>
            </a:r>
            <a:r>
              <a:rPr lang="ru-RU" sz="1200" b="1" dirty="0"/>
              <a:t>речи, естественного языка </a:t>
            </a:r>
            <a:endParaRPr lang="ru-RU" sz="1200" b="1" dirty="0" smtClean="0"/>
          </a:p>
          <a:p>
            <a:pPr marL="0" indent="0" algn="ctr"/>
            <a:r>
              <a:rPr lang="ru-RU" sz="1200" b="1" dirty="0" smtClean="0"/>
              <a:t>в </a:t>
            </a:r>
            <a:r>
              <a:rPr lang="ru-RU" sz="1200" b="1" dirty="0"/>
              <a:t>качестве средства </a:t>
            </a:r>
            <a:r>
              <a:rPr lang="ru-RU" sz="1200" b="1" dirty="0" smtClean="0"/>
              <a:t>общения</a:t>
            </a:r>
            <a:r>
              <a:rPr lang="ru-RU" sz="1200" b="1" dirty="0"/>
              <a:t> </a:t>
            </a:r>
            <a:r>
              <a:rPr lang="ru-RU" sz="1200" dirty="0" smtClean="0"/>
              <a:t>(около 10</a:t>
            </a:r>
            <a:r>
              <a:rPr lang="ru-RU" sz="1200" dirty="0"/>
              <a:t>% общения приходится </a:t>
            </a:r>
            <a:r>
              <a:rPr lang="ru-RU" sz="1200" dirty="0" smtClean="0"/>
              <a:t>на  «вербальное</a:t>
            </a:r>
            <a:r>
              <a:rPr lang="ru-RU" sz="1200" dirty="0"/>
              <a:t>» воздействие, </a:t>
            </a:r>
            <a:r>
              <a:rPr lang="ru-RU" sz="1200" dirty="0" smtClean="0"/>
              <a:t>определяемое </a:t>
            </a:r>
            <a:r>
              <a:rPr lang="ru-RU" sz="1200" dirty="0"/>
              <a:t>значением произносимых слов, </a:t>
            </a:r>
            <a:r>
              <a:rPr lang="ru-RU" sz="1200" dirty="0" smtClean="0"/>
              <a:t>30% </a:t>
            </a:r>
            <a:r>
              <a:rPr lang="ru-RU" sz="1200" dirty="0"/>
              <a:t> </a:t>
            </a:r>
            <a:r>
              <a:rPr lang="ru-RU" sz="1200" dirty="0">
                <a:solidFill>
                  <a:schemeClr val="tx1"/>
                </a:solidFill>
                <a:latin typeface="Montserrat" panose="020B0604020202020204" charset="-52"/>
              </a:rPr>
              <a:t>– </a:t>
            </a:r>
            <a:r>
              <a:rPr lang="ru-RU" sz="1200" dirty="0" smtClean="0"/>
              <a:t>воздействие</a:t>
            </a:r>
            <a:r>
              <a:rPr lang="ru-RU" sz="1200" dirty="0"/>
              <a:t>, оказываемое тембром голоса, </a:t>
            </a:r>
            <a:r>
              <a:rPr lang="ru-RU" sz="1200" dirty="0" smtClean="0"/>
              <a:t>его мелодичностью, ритмикой</a:t>
            </a:r>
            <a:r>
              <a:rPr lang="ru-RU" sz="1200" dirty="0"/>
              <a:t>, </a:t>
            </a:r>
            <a:r>
              <a:rPr lang="ru-RU" sz="1200" dirty="0" smtClean="0"/>
              <a:t>60%</a:t>
            </a:r>
            <a:r>
              <a:rPr lang="ru-RU" sz="1200" dirty="0"/>
              <a:t> </a:t>
            </a:r>
            <a:r>
              <a:rPr lang="ru-RU" sz="1200" dirty="0">
                <a:solidFill>
                  <a:schemeClr val="tx1"/>
                </a:solidFill>
                <a:latin typeface="Montserrat" panose="020B0604020202020204" charset="-52"/>
              </a:rPr>
              <a:t>– </a:t>
            </a:r>
            <a:r>
              <a:rPr lang="ru-RU" sz="1200" dirty="0" smtClean="0"/>
              <a:t>это </a:t>
            </a:r>
            <a:r>
              <a:rPr lang="ru-RU" sz="1200" dirty="0"/>
              <a:t>воздействие, оказываемое визуально наблюдаемыми компонентами поведения: движениями, взглядами, </a:t>
            </a:r>
            <a:r>
              <a:rPr lang="ru-RU" sz="1200" dirty="0" smtClean="0"/>
              <a:t>стилем </a:t>
            </a:r>
            <a:r>
              <a:rPr lang="ru-RU" sz="1200" dirty="0"/>
              <a:t>одежды, выражением лица, манерой </a:t>
            </a:r>
            <a:r>
              <a:rPr lang="ru-RU" sz="1200" dirty="0" smtClean="0"/>
              <a:t>поведения</a:t>
            </a:r>
            <a:r>
              <a:rPr lang="ru-RU" sz="1200" dirty="0"/>
              <a:t>.</a:t>
            </a:r>
          </a:p>
        </p:txBody>
      </p:sp>
      <p:sp>
        <p:nvSpPr>
          <p:cNvPr id="21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4015652" y="1965388"/>
            <a:ext cx="3289067" cy="22753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/>
            <a:r>
              <a:rPr lang="ru-RU" sz="1200" b="1" dirty="0" smtClean="0"/>
              <a:t>общение </a:t>
            </a:r>
            <a:r>
              <a:rPr lang="ru-RU" sz="1200" b="1" dirty="0"/>
              <a:t>при помощи мимики, </a:t>
            </a: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>жестов</a:t>
            </a:r>
            <a:r>
              <a:rPr lang="ru-RU" sz="1200" b="1" dirty="0"/>
              <a:t>, </a:t>
            </a:r>
            <a:r>
              <a:rPr lang="ru-RU" sz="1200" b="1" dirty="0" smtClean="0"/>
              <a:t>пантомимики </a:t>
            </a:r>
            <a:r>
              <a:rPr lang="ru-RU" sz="1200" dirty="0" smtClean="0">
                <a:solidFill>
                  <a:schemeClr val="tx1"/>
                </a:solidFill>
                <a:latin typeface="Montserrat" panose="020B0604020202020204" charset="-52"/>
              </a:rPr>
              <a:t>–</a:t>
            </a:r>
            <a:r>
              <a:rPr lang="ru-RU" sz="1200" dirty="0" smtClean="0"/>
              <a:t> тактильные</a:t>
            </a:r>
            <a:r>
              <a:rPr lang="ru-RU" sz="1200" dirty="0"/>
              <a:t>, зрительные, слуховые и другие ощущения и образы, получаемые </a:t>
            </a:r>
            <a:endParaRPr lang="ru-RU" sz="1200" dirty="0" smtClean="0"/>
          </a:p>
          <a:p>
            <a:pPr marL="0" lvl="0" indent="0" algn="ctr"/>
            <a:r>
              <a:rPr lang="ru-RU" sz="1200" dirty="0" smtClean="0"/>
              <a:t>от </a:t>
            </a:r>
            <a:r>
              <a:rPr lang="ru-RU" sz="1200" dirty="0"/>
              <a:t>другого </a:t>
            </a:r>
            <a:r>
              <a:rPr lang="ru-RU" sz="1200" dirty="0" smtClean="0"/>
              <a:t>лица, также помощью </a:t>
            </a:r>
            <a:r>
              <a:rPr lang="ru-RU" sz="1200" dirty="0"/>
              <a:t>других элементов аттракции (привлечения, притяжения).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Например</a:t>
            </a:r>
            <a:r>
              <a:rPr lang="ru-RU" sz="1200" dirty="0"/>
              <a:t>, этому </a:t>
            </a:r>
            <a:r>
              <a:rPr lang="ru-RU" sz="1200" dirty="0" smtClean="0"/>
              <a:t>может </a:t>
            </a:r>
            <a:r>
              <a:rPr lang="ru-RU" sz="1200" dirty="0"/>
              <a:t>служить </a:t>
            </a:r>
            <a:r>
              <a:rPr lang="ru-RU" sz="1200" dirty="0" smtClean="0"/>
              <a:t>униформа работников </a:t>
            </a:r>
            <a:br>
              <a:rPr lang="ru-RU" sz="1200" dirty="0" smtClean="0"/>
            </a:br>
            <a:r>
              <a:rPr lang="ru-RU" sz="1200" dirty="0" smtClean="0"/>
              <a:t>сферы </a:t>
            </a:r>
            <a:r>
              <a:rPr lang="ru-RU" sz="1200" dirty="0"/>
              <a:t>сервиса.</a:t>
            </a:r>
            <a:endParaRPr lang="ru-RU" sz="1200" dirty="0" smtClean="0"/>
          </a:p>
        </p:txBody>
      </p:sp>
    </p:spTree>
    <p:extLst>
      <p:ext uri="{BB962C8B-B14F-4D97-AF65-F5344CB8AC3E}">
        <p14:creationId xmlns:p14="http://schemas.microsoft.com/office/powerpoint/2010/main" val="384370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713;p32"/>
          <p:cNvSpPr txBox="1">
            <a:spLocks/>
          </p:cNvSpPr>
          <p:nvPr/>
        </p:nvSpPr>
        <p:spPr>
          <a:xfrm>
            <a:off x="-104487" y="1038424"/>
            <a:ext cx="8165244" cy="36409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718" name="Google Shape;718;p33"/>
          <p:cNvSpPr txBox="1">
            <a:spLocks noGrp="1"/>
          </p:cNvSpPr>
          <p:nvPr>
            <p:ph type="title"/>
          </p:nvPr>
        </p:nvSpPr>
        <p:spPr>
          <a:xfrm>
            <a:off x="589332" y="416768"/>
            <a:ext cx="8232025" cy="4726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u-RU" sz="2000" dirty="0">
                <a:solidFill>
                  <a:srgbClr val="E06666"/>
                </a:solidFill>
              </a:rPr>
              <a:t>Структура общения </a:t>
            </a:r>
            <a:r>
              <a:rPr lang="ru-RU" sz="2000" dirty="0"/>
              <a:t>включает шесть взаимосвязанных стадий: </a:t>
            </a:r>
            <a:endParaRPr sz="2000" dirty="0"/>
          </a:p>
        </p:txBody>
      </p:sp>
      <p:sp>
        <p:nvSpPr>
          <p:cNvPr id="720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589332" y="1081512"/>
            <a:ext cx="7087426" cy="573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b="1" dirty="0" smtClean="0"/>
              <a:t>ориентировка в окружающей действительности </a:t>
            </a:r>
            <a:r>
              <a:rPr lang="ru-RU" dirty="0" smtClean="0"/>
              <a:t>(важно оформление помещения для приема посетителей, время работы предприятия); </a:t>
            </a:r>
          </a:p>
        </p:txBody>
      </p:sp>
      <p:sp>
        <p:nvSpPr>
          <p:cNvPr id="721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3207" y="1169971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</a:t>
            </a:r>
            <a:endParaRPr dirty="0"/>
          </a:p>
        </p:txBody>
      </p:sp>
      <p:sp>
        <p:nvSpPr>
          <p:cNvPr id="14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3207" y="1757930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2</a:t>
            </a:r>
            <a:endParaRPr dirty="0"/>
          </a:p>
        </p:txBody>
      </p:sp>
      <p:sp>
        <p:nvSpPr>
          <p:cNvPr id="15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3207" y="4137709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6</a:t>
            </a:r>
            <a:endParaRPr dirty="0"/>
          </a:p>
        </p:txBody>
      </p:sp>
      <p:sp>
        <p:nvSpPr>
          <p:cNvPr id="1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3207" y="2345889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3</a:t>
            </a:r>
            <a:endParaRPr dirty="0"/>
          </a:p>
        </p:txBody>
      </p:sp>
      <p:sp>
        <p:nvSpPr>
          <p:cNvPr id="20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5269" y="2933848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4</a:t>
            </a:r>
            <a:endParaRPr dirty="0"/>
          </a:p>
        </p:txBody>
      </p:sp>
      <p:sp>
        <p:nvSpPr>
          <p:cNvPr id="21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03207" y="3521807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5</a:t>
            </a:r>
            <a:endParaRPr dirty="0"/>
          </a:p>
        </p:txBody>
      </p:sp>
      <p:sp>
        <p:nvSpPr>
          <p:cNvPr id="26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589332" y="1699348"/>
            <a:ext cx="7087426" cy="573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b="1" dirty="0"/>
              <a:t>привлечение внимания с помощью различных </a:t>
            </a:r>
            <a:r>
              <a:rPr lang="ru-RU" b="1" dirty="0" smtClean="0"/>
              <a:t>приемов </a:t>
            </a:r>
            <a:br>
              <a:rPr lang="ru-RU" b="1" dirty="0" smtClean="0"/>
            </a:br>
            <a:r>
              <a:rPr lang="ru-RU" dirty="0" smtClean="0"/>
              <a:t>(например</a:t>
            </a:r>
            <a:r>
              <a:rPr lang="ru-RU" dirty="0"/>
              <a:t>, бесплатный чай, кофе для клиента в начале </a:t>
            </a:r>
            <a:r>
              <a:rPr lang="ru-RU" dirty="0" smtClean="0"/>
              <a:t>беседы);</a:t>
            </a:r>
          </a:p>
        </p:txBody>
      </p:sp>
      <p:sp>
        <p:nvSpPr>
          <p:cNvPr id="28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598686" y="2266300"/>
            <a:ext cx="7087426" cy="573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b="1" dirty="0"/>
              <a:t>поиск «точек соприкосновения» в ходе общения,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подготовка </a:t>
            </a:r>
            <a:r>
              <a:rPr lang="ru-RU" b="1" dirty="0"/>
              <a:t>клиента для более свободного общения; </a:t>
            </a:r>
            <a:endParaRPr lang="ru-RU" dirty="0" smtClean="0"/>
          </a:p>
        </p:txBody>
      </p:sp>
      <p:sp>
        <p:nvSpPr>
          <p:cNvPr id="29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598686" y="2925282"/>
            <a:ext cx="7087426" cy="4488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b="1" dirty="0" smtClean="0"/>
              <a:t>обмен </a:t>
            </a:r>
            <a:r>
              <a:rPr lang="ru-RU" b="1" dirty="0"/>
              <a:t>информацией и оценка </a:t>
            </a:r>
            <a:r>
              <a:rPr lang="ru-RU" b="1" dirty="0" smtClean="0"/>
              <a:t>фактов</a:t>
            </a:r>
            <a:endParaRPr lang="ru-RU" dirty="0" smtClean="0"/>
          </a:p>
        </p:txBody>
      </p:sp>
      <p:sp>
        <p:nvSpPr>
          <p:cNvPr id="31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589332" y="3476804"/>
            <a:ext cx="7471425" cy="4488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b="1" dirty="0"/>
              <a:t>столкновение мнений, решение проблемы на взаимовыгодных </a:t>
            </a:r>
            <a:r>
              <a:rPr lang="ru-RU" b="1" dirty="0" smtClean="0"/>
              <a:t>условиях</a:t>
            </a:r>
            <a:endParaRPr lang="ru-RU" dirty="0" smtClean="0"/>
          </a:p>
        </p:txBody>
      </p:sp>
      <p:sp>
        <p:nvSpPr>
          <p:cNvPr id="34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589332" y="4096395"/>
            <a:ext cx="7087426" cy="4488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b="1" dirty="0" smtClean="0"/>
              <a:t>принятие </a:t>
            </a:r>
            <a:r>
              <a:rPr lang="ru-RU" b="1" dirty="0"/>
              <a:t>определенного решения на основе пятой стадии.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437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3"/>
          <p:cNvSpPr txBox="1">
            <a:spLocks noGrp="1"/>
          </p:cNvSpPr>
          <p:nvPr>
            <p:ph type="title"/>
          </p:nvPr>
        </p:nvSpPr>
        <p:spPr>
          <a:xfrm>
            <a:off x="258478" y="538588"/>
            <a:ext cx="8232025" cy="7851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2000" dirty="0">
                <a:solidFill>
                  <a:srgbClr val="E06666"/>
                </a:solidFill>
              </a:rPr>
              <a:t>Межличностное пространство,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каждое из которых имеет ближнюю и дальнюю фазы.</a:t>
            </a:r>
            <a:endParaRPr sz="2000" dirty="0"/>
          </a:p>
        </p:txBody>
      </p:sp>
      <p:sp>
        <p:nvSpPr>
          <p:cNvPr id="721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85400" y="1839390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</a:t>
            </a:r>
            <a:endParaRPr dirty="0"/>
          </a:p>
        </p:txBody>
      </p:sp>
      <p:sp>
        <p:nvSpPr>
          <p:cNvPr id="14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85400" y="2515859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2</a:t>
            </a:r>
            <a:endParaRPr dirty="0"/>
          </a:p>
        </p:txBody>
      </p:sp>
      <p:sp>
        <p:nvSpPr>
          <p:cNvPr id="1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85400" y="3192327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3</a:t>
            </a:r>
            <a:endParaRPr dirty="0"/>
          </a:p>
        </p:txBody>
      </p:sp>
      <p:sp>
        <p:nvSpPr>
          <p:cNvPr id="20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85400" y="3868796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4</a:t>
            </a:r>
            <a:endParaRPr dirty="0"/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3"/>
          <a:srcRect l="2176" t="17096" r="-1439"/>
          <a:stretch/>
        </p:blipFill>
        <p:spPr>
          <a:xfrm>
            <a:off x="904126" y="1551397"/>
            <a:ext cx="6380252" cy="299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30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713;p32"/>
          <p:cNvSpPr txBox="1">
            <a:spLocks/>
          </p:cNvSpPr>
          <p:nvPr/>
        </p:nvSpPr>
        <p:spPr>
          <a:xfrm>
            <a:off x="-73665" y="1345914"/>
            <a:ext cx="8642312" cy="33699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just"/>
            <a:endParaRPr lang="ru-RU" sz="16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 algn="just"/>
            <a:endParaRPr lang="ru-RU" sz="1400" smtClean="0"/>
          </a:p>
          <a:p>
            <a:pPr marL="0" indent="0"/>
            <a:endParaRPr lang="ru-RU" smtClean="0"/>
          </a:p>
          <a:p>
            <a:pPr marL="0" indent="0"/>
            <a:endParaRPr lang="ru-RU" smtClean="0"/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smtClean="0">
              <a:solidFill>
                <a:schemeClr val="accent1"/>
              </a:solidFill>
            </a:endParaRPr>
          </a:p>
          <a:p>
            <a:pPr marL="0" indent="0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000" y="570550"/>
            <a:ext cx="5824638" cy="570600"/>
          </a:xfrm>
        </p:spPr>
        <p:txBody>
          <a:bodyPr/>
          <a:lstStyle/>
          <a:p>
            <a:r>
              <a:rPr lang="ru-RU" sz="2800" dirty="0" smtClean="0"/>
              <a:t>2. Пространство </a:t>
            </a:r>
            <a:r>
              <a:rPr lang="ru-RU" sz="2800" dirty="0"/>
              <a:t>контакта</a:t>
            </a:r>
          </a:p>
        </p:txBody>
      </p:sp>
      <p:sp>
        <p:nvSpPr>
          <p:cNvPr id="17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472261" y="1519027"/>
            <a:ext cx="8168306" cy="12974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dirty="0" smtClean="0"/>
              <a:t>помещение</a:t>
            </a:r>
            <a:r>
              <a:rPr lang="ru-RU" dirty="0"/>
              <a:t>, где осуществляется непосредственное обслуживание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посетителей </a:t>
            </a:r>
            <a:r>
              <a:rPr lang="ru-RU" dirty="0"/>
              <a:t>(</a:t>
            </a:r>
            <a:r>
              <a:rPr lang="ru-RU" dirty="0" smtClean="0"/>
              <a:t>например</a:t>
            </a:r>
            <a:r>
              <a:rPr lang="ru-RU" dirty="0"/>
              <a:t>, </a:t>
            </a:r>
            <a:r>
              <a:rPr lang="ru-RU" dirty="0" smtClean="0"/>
              <a:t>ресепшен гостиничного предприятия), </a:t>
            </a:r>
            <a:r>
              <a:rPr lang="ru-RU" dirty="0"/>
              <a:t>должно быть </a:t>
            </a:r>
            <a:r>
              <a:rPr lang="ru-RU" dirty="0" smtClean="0"/>
              <a:t>функциональным </a:t>
            </a:r>
            <a:r>
              <a:rPr lang="ru-RU" dirty="0"/>
              <a:t>и удобным, соответствовать функциональной направленности деятельности конкретного коллектива предприятия сервиса, запоминаться («бросаться в глаза») </a:t>
            </a:r>
            <a:r>
              <a:rPr lang="ru-RU" dirty="0" smtClean="0"/>
              <a:t>посетителям</a:t>
            </a:r>
            <a:r>
              <a:rPr lang="ru-RU" dirty="0"/>
              <a:t>.</a:t>
            </a:r>
            <a:endParaRPr lang="ru-RU" dirty="0" smtClean="0"/>
          </a:p>
        </p:txBody>
      </p:sp>
      <p:sp>
        <p:nvSpPr>
          <p:cNvPr id="18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46439" y="1943373"/>
            <a:ext cx="472260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</a:t>
            </a:r>
            <a:endParaRPr dirty="0"/>
          </a:p>
        </p:txBody>
      </p:sp>
      <p:sp>
        <p:nvSpPr>
          <p:cNvPr id="1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23220" y="2967326"/>
            <a:ext cx="495479" cy="4660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2</a:t>
            </a:r>
            <a:endParaRPr dirty="0"/>
          </a:p>
        </p:txBody>
      </p:sp>
      <p:sp>
        <p:nvSpPr>
          <p:cNvPr id="38" name="Google Shape;720;p33"/>
          <p:cNvSpPr txBox="1">
            <a:spLocks noGrp="1"/>
          </p:cNvSpPr>
          <p:nvPr>
            <p:ph type="subTitle" idx="2"/>
          </p:nvPr>
        </p:nvSpPr>
        <p:spPr>
          <a:xfrm>
            <a:off x="472261" y="2879276"/>
            <a:ext cx="8168306" cy="15797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dirty="0" smtClean="0"/>
              <a:t>общая </a:t>
            </a:r>
            <a:r>
              <a:rPr lang="ru-RU" dirty="0"/>
              <a:t>атмосфера помещений должна создавать уют, чтобы посетитель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мог </a:t>
            </a:r>
            <a:r>
              <a:rPr lang="ru-RU" dirty="0"/>
              <a:t>почувствовать расслабление, отдых, чему </a:t>
            </a:r>
            <a:r>
              <a:rPr lang="ru-RU" dirty="0" smtClean="0"/>
              <a:t>способствуют, например, </a:t>
            </a:r>
            <a:br>
              <a:rPr lang="ru-RU" dirty="0" smtClean="0"/>
            </a:br>
            <a:r>
              <a:rPr lang="ru-RU" dirty="0" smtClean="0"/>
              <a:t>живые </a:t>
            </a:r>
            <a:r>
              <a:rPr lang="ru-RU" dirty="0"/>
              <a:t>цветы, аквариум, террариум.</a:t>
            </a:r>
          </a:p>
          <a:p>
            <a:pPr marL="0" lvl="0" indent="0">
              <a:spcBef>
                <a:spcPts val="1800"/>
              </a:spcBef>
            </a:pPr>
            <a:r>
              <a:rPr lang="ru-RU" dirty="0" smtClean="0"/>
              <a:t>общее </a:t>
            </a:r>
            <a:r>
              <a:rPr lang="ru-RU" dirty="0"/>
              <a:t>состояние всех помещений должно соответствовать санитарно-гигиеническим нормам, быть чистым и опрятным.</a:t>
            </a:r>
          </a:p>
          <a:p>
            <a:pPr marL="0" lvl="0" indent="0"/>
            <a:endParaRPr lang="ru-RU" dirty="0" smtClean="0"/>
          </a:p>
        </p:txBody>
      </p:sp>
      <p:sp>
        <p:nvSpPr>
          <p:cNvPr id="39" name="Google Shape;721;p33"/>
          <p:cNvSpPr txBox="1">
            <a:spLocks noGrp="1"/>
          </p:cNvSpPr>
          <p:nvPr>
            <p:ph type="title" idx="3"/>
          </p:nvPr>
        </p:nvSpPr>
        <p:spPr>
          <a:xfrm>
            <a:off x="11610" y="3863690"/>
            <a:ext cx="495479" cy="4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062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politics thesis by Slidesgo">
  <a:themeElements>
    <a:clrScheme name="Simple Light">
      <a:dk1>
        <a:srgbClr val="2B2D42"/>
      </a:dk1>
      <a:lt1>
        <a:srgbClr val="EDF2F4"/>
      </a:lt1>
      <a:dk2>
        <a:srgbClr val="FFFFFF"/>
      </a:dk2>
      <a:lt2>
        <a:srgbClr val="7E899C"/>
      </a:lt2>
      <a:accent1>
        <a:srgbClr val="2B2D42"/>
      </a:accent1>
      <a:accent2>
        <a:srgbClr val="EDF2F4"/>
      </a:accent2>
      <a:accent3>
        <a:srgbClr val="E06666"/>
      </a:accent3>
      <a:accent4>
        <a:srgbClr val="2B2D42"/>
      </a:accent4>
      <a:accent5>
        <a:srgbClr val="E06666"/>
      </a:accent5>
      <a:accent6>
        <a:srgbClr val="7E899C"/>
      </a:accent6>
      <a:hlink>
        <a:srgbClr val="2B2D4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2571</TotalTime>
  <Words>1058</Words>
  <Application>Microsoft Office PowerPoint</Application>
  <PresentationFormat>Экран (16:9)</PresentationFormat>
  <Paragraphs>316</Paragraphs>
  <Slides>29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Oswald</vt:lpstr>
      <vt:lpstr>Open Sans</vt:lpstr>
      <vt:lpstr>Roboto Condensed Light</vt:lpstr>
      <vt:lpstr>Montserrat</vt:lpstr>
      <vt:lpstr>Wingdings</vt:lpstr>
      <vt:lpstr>Arial</vt:lpstr>
      <vt:lpstr>International politics thesis by Slidesgo</vt:lpstr>
      <vt:lpstr>Лекция 4.   Понятие «контактной зоны» как сферы реализации сервисной деятельности.  Виды сервисной деятельности.</vt:lpstr>
      <vt:lpstr>План лекции</vt:lpstr>
      <vt:lpstr>1. Общие положения контактной зоны </vt:lpstr>
      <vt:lpstr>Основные составляющие контактных зон:</vt:lpstr>
      <vt:lpstr>Особенностью сервисной деятельности является коммуникативное взаимодействие, общение с потребителями. </vt:lpstr>
      <vt:lpstr>Важнейшими видами общения в сервисной деятельности является невербальное и вербальное.</vt:lpstr>
      <vt:lpstr>Структура общения включает шесть взаимосвязанных стадий: </vt:lpstr>
      <vt:lpstr>Межличностное пространство,  каждое из которых имеет ближнюю и дальнюю фазы.</vt:lpstr>
      <vt:lpstr>2. Пространство контакта</vt:lpstr>
      <vt:lpstr>4</vt:lpstr>
      <vt:lpstr>Презентация PowerPoint</vt:lpstr>
      <vt:lpstr>Рабочее пространство современного типа делится на две зоны: фронт-офис и бэк-офис </vt:lpstr>
      <vt:lpstr>3. Процесс контакта между клиентом и исполнителем</vt:lpstr>
      <vt:lpstr>Презентация PowerPoint</vt:lpstr>
      <vt:lpstr>Удачные взаимоотношения между потребителями и продуцентами услуг строятся на взаимной удовлетворенности от полученных результатов, и должны отвечать следующим условиям:</vt:lpstr>
      <vt:lpstr>4</vt:lpstr>
      <vt:lpstr>4. Содержание контакта</vt:lpstr>
      <vt:lpstr>Контакт с посетителем – ядро сервисной деятельности.  Hеобходима профессиональная подготовка, которая должна включать:</vt:lpstr>
      <vt:lpstr>Кроме обладания услугой клиент приобретает контакты,  общение с другими людьми. Сфера услуг предполагает установление подлинных человеческих взаимоотношений. </vt:lpstr>
      <vt:lpstr>Презентация PowerPoint</vt:lpstr>
      <vt:lpstr>5. Работа с жалобами потребителей</vt:lpstr>
      <vt:lpstr>Какой выбор действий есть у клиентов,  сталкивающихся с недостатками обслуживания? </vt:lpstr>
      <vt:lpstr>Принципы эффективного решения конфликтных ситуаций</vt:lpstr>
      <vt:lpstr>6. Виды сервисной деятельности</vt:lpstr>
      <vt:lpstr>1</vt:lpstr>
      <vt:lpstr>2</vt:lpstr>
      <vt:lpstr>3</vt:lpstr>
      <vt:lpstr>4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3. Качество услуг  в гостиничном предприятии</dc:title>
  <dc:creator>Zuleha</dc:creator>
  <cp:lastModifiedBy>Учетная запись Майкрософт</cp:lastModifiedBy>
  <cp:revision>134</cp:revision>
  <dcterms:modified xsi:type="dcterms:W3CDTF">2023-02-11T14:40:53Z</dcterms:modified>
</cp:coreProperties>
</file>